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7"/>
  </p:notesMasterIdLst>
  <p:handoutMasterIdLst>
    <p:handoutMasterId r:id="rId38"/>
  </p:handoutMasterIdLst>
  <p:sldIdLst>
    <p:sldId id="275" r:id="rId2"/>
    <p:sldId id="257" r:id="rId3"/>
    <p:sldId id="265" r:id="rId4"/>
    <p:sldId id="283" r:id="rId5"/>
    <p:sldId id="284" r:id="rId6"/>
    <p:sldId id="297" r:id="rId7"/>
    <p:sldId id="286" r:id="rId8"/>
    <p:sldId id="298" r:id="rId9"/>
    <p:sldId id="287" r:id="rId10"/>
    <p:sldId id="299" r:id="rId11"/>
    <p:sldId id="300" r:id="rId12"/>
    <p:sldId id="301" r:id="rId13"/>
    <p:sldId id="278" r:id="rId14"/>
    <p:sldId id="302" r:id="rId15"/>
    <p:sldId id="303" r:id="rId16"/>
    <p:sldId id="304" r:id="rId17"/>
    <p:sldId id="305" r:id="rId18"/>
    <p:sldId id="306" r:id="rId19"/>
    <p:sldId id="307" r:id="rId20"/>
    <p:sldId id="308" r:id="rId21"/>
    <p:sldId id="309" r:id="rId22"/>
    <p:sldId id="310" r:id="rId23"/>
    <p:sldId id="311" r:id="rId24"/>
    <p:sldId id="312" r:id="rId25"/>
    <p:sldId id="288" r:id="rId26"/>
    <p:sldId id="314" r:id="rId27"/>
    <p:sldId id="315" r:id="rId28"/>
    <p:sldId id="316" r:id="rId29"/>
    <p:sldId id="317" r:id="rId30"/>
    <p:sldId id="318" r:id="rId31"/>
    <p:sldId id="290" r:id="rId32"/>
    <p:sldId id="319" r:id="rId33"/>
    <p:sldId id="320" r:id="rId34"/>
    <p:sldId id="321" r:id="rId35"/>
    <p:sldId id="26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0" d="100"/>
          <a:sy n="110" d="100"/>
        </p:scale>
        <p:origin x="10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12/24/2024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12/24/2024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12/24/2024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12/24/2024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12/24/2024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12/24/2024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12/24/2024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12/24/2024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12/24/2024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2.3. </a:t>
            </a:r>
            <a:r>
              <a:rPr lang="en-US" sz="2800" dirty="0" err="1"/>
              <a:t>Phần</a:t>
            </a:r>
            <a:r>
              <a:rPr lang="en-US" sz="2800" dirty="0"/>
              <a:t> Speed Layer </a:t>
            </a:r>
          </a:p>
        </p:txBody>
      </p:sp>
      <p:sp>
        <p:nvSpPr>
          <p:cNvPr id="4" name="Rectangle 3"/>
          <p:cNvSpPr/>
          <p:nvPr/>
        </p:nvSpPr>
        <p:spPr>
          <a:xfrm>
            <a:off x="235077" y="1595191"/>
            <a:ext cx="8769586" cy="1477328"/>
          </a:xfrm>
          <a:prstGeom prst="rect">
            <a:avLst/>
          </a:prstGeom>
        </p:spPr>
        <p:txBody>
          <a:bodyPr wrap="square">
            <a:spAutoFit/>
          </a:bodyPr>
          <a:lstStyle/>
          <a:p>
            <a:r>
              <a:rPr lang="en-US" dirty="0"/>
              <a:t>	 </a:t>
            </a:r>
            <a:r>
              <a:rPr lang="en-US" dirty="0" err="1"/>
              <a:t>Sử</a:t>
            </a:r>
            <a:r>
              <a:rPr lang="en-US" dirty="0"/>
              <a:t> </a:t>
            </a:r>
            <a:r>
              <a:rPr lang="en-US" dirty="0" err="1"/>
              <a:t>dụng</a:t>
            </a:r>
            <a:r>
              <a:rPr lang="en-US" dirty="0"/>
              <a:t> Kafka cluster </a:t>
            </a:r>
            <a:r>
              <a:rPr lang="en-US" dirty="0" err="1"/>
              <a:t>để</a:t>
            </a:r>
            <a:r>
              <a:rPr lang="en-US" dirty="0"/>
              <a:t> </a:t>
            </a:r>
            <a:r>
              <a:rPr lang="en-US" dirty="0" err="1"/>
              <a:t>tiếp</a:t>
            </a:r>
            <a:r>
              <a:rPr lang="en-US" dirty="0"/>
              <a:t> </a:t>
            </a:r>
            <a:r>
              <a:rPr lang="en-US" dirty="0" err="1"/>
              <a:t>nhận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từ</a:t>
            </a:r>
            <a:r>
              <a:rPr lang="en-US" dirty="0"/>
              <a:t> </a:t>
            </a:r>
            <a:r>
              <a:rPr lang="en-US" dirty="0" err="1"/>
              <a:t>nhiều</a:t>
            </a:r>
            <a:r>
              <a:rPr lang="en-US" dirty="0"/>
              <a:t> </a:t>
            </a:r>
            <a:r>
              <a:rPr lang="en-US" dirty="0" err="1"/>
              <a:t>nguồn</a:t>
            </a:r>
            <a:r>
              <a:rPr lang="en-US" dirty="0"/>
              <a:t> </a:t>
            </a:r>
            <a:r>
              <a:rPr lang="en-US" dirty="0" err="1"/>
              <a:t>khác</a:t>
            </a:r>
            <a:r>
              <a:rPr lang="en-US" dirty="0"/>
              <a:t> </a:t>
            </a:r>
            <a:r>
              <a:rPr lang="en-US" dirty="0" err="1"/>
              <a:t>nhau</a:t>
            </a:r>
            <a:r>
              <a:rPr lang="en-US" dirty="0"/>
              <a:t>.</a:t>
            </a:r>
          </a:p>
          <a:p>
            <a:br>
              <a:rPr lang="en-US" dirty="0"/>
            </a:br>
            <a:r>
              <a:rPr lang="en-US" dirty="0"/>
              <a:t>	Spark Streaming </a:t>
            </a:r>
            <a:r>
              <a:rPr lang="en-US" dirty="0" err="1"/>
              <a:t>xử</a:t>
            </a:r>
            <a:r>
              <a:rPr lang="en-US" dirty="0"/>
              <a:t> </a:t>
            </a:r>
            <a:r>
              <a:rPr lang="en-US" dirty="0" err="1"/>
              <a:t>lý</a:t>
            </a:r>
            <a:r>
              <a:rPr lang="en-US" dirty="0"/>
              <a:t> </a:t>
            </a:r>
            <a:r>
              <a:rPr lang="en-US" dirty="0" err="1"/>
              <a:t>các</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này</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phép</a:t>
            </a:r>
            <a:r>
              <a:rPr lang="en-US" dirty="0"/>
              <a:t> </a:t>
            </a:r>
            <a:r>
              <a:rPr lang="en-US" dirty="0" err="1"/>
              <a:t>tính</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để</a:t>
            </a:r>
            <a:r>
              <a:rPr lang="en-US" dirty="0"/>
              <a:t> </a:t>
            </a:r>
            <a:r>
              <a:rPr lang="en-US" dirty="0" err="1"/>
              <a:t>cung</a:t>
            </a:r>
            <a:r>
              <a:rPr lang="en-US" dirty="0"/>
              <a:t> </a:t>
            </a:r>
            <a:r>
              <a:rPr lang="en-US" dirty="0" err="1"/>
              <a:t>cấp</a:t>
            </a:r>
            <a:r>
              <a:rPr lang="en-US" dirty="0"/>
              <a:t> </a:t>
            </a:r>
            <a:r>
              <a:rPr lang="en-US" dirty="0" err="1"/>
              <a:t>thông</a:t>
            </a:r>
            <a:r>
              <a:rPr lang="en-US" dirty="0"/>
              <a:t> tin chi </a:t>
            </a:r>
            <a:r>
              <a:rPr lang="en-US" dirty="0" err="1"/>
              <a:t>tiết</a:t>
            </a:r>
            <a:r>
              <a:rPr lang="en-US" dirty="0"/>
              <a:t> </a:t>
            </a:r>
            <a:r>
              <a:rPr lang="en-US" dirty="0" err="1"/>
              <a:t>kịp</a:t>
            </a:r>
            <a:r>
              <a:rPr lang="en-US" dirty="0"/>
              <a:t> </a:t>
            </a:r>
            <a:r>
              <a:rPr lang="en-US" dirty="0" err="1"/>
              <a:t>thời</a:t>
            </a:r>
            <a:r>
              <a:rPr lang="en-US" dirty="0"/>
              <a:t>.</a:t>
            </a:r>
          </a:p>
        </p:txBody>
      </p:sp>
    </p:spTree>
    <p:extLst>
      <p:ext uri="{BB962C8B-B14F-4D97-AF65-F5344CB8AC3E}">
        <p14:creationId xmlns:p14="http://schemas.microsoft.com/office/powerpoint/2010/main" val="234758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2.4. </a:t>
            </a:r>
            <a:r>
              <a:rPr lang="en-US" sz="2800" dirty="0" err="1"/>
              <a:t>Phần</a:t>
            </a:r>
            <a:r>
              <a:rPr lang="en-US" sz="2800" dirty="0"/>
              <a:t> Serving Layer </a:t>
            </a:r>
          </a:p>
        </p:txBody>
      </p:sp>
      <p:sp>
        <p:nvSpPr>
          <p:cNvPr id="4" name="Rectangle 3"/>
          <p:cNvSpPr/>
          <p:nvPr/>
        </p:nvSpPr>
        <p:spPr>
          <a:xfrm>
            <a:off x="235077" y="1511616"/>
            <a:ext cx="8769586" cy="2031325"/>
          </a:xfrm>
          <a:prstGeom prst="rect">
            <a:avLst/>
          </a:prstGeom>
        </p:spPr>
        <p:txBody>
          <a:bodyPr wrap="square">
            <a:spAutoFit/>
          </a:bodyPr>
          <a:lstStyle/>
          <a:p>
            <a:r>
              <a:rPr lang="en-US" dirty="0"/>
              <a:t>	 </a:t>
            </a:r>
            <a:r>
              <a:rPr lang="vi-VN" dirty="0"/>
              <a:t>Jupyter Notebook kết nối với Cassandra qua cassandra-driver connector để truy xuất dữ liệu và trực quan hóa bằng các biểu đồ, hỗ trợ phân tích tùy chỉnh.</a:t>
            </a:r>
            <a:endParaRPr lang="en-US" dirty="0"/>
          </a:p>
          <a:p>
            <a:br>
              <a:rPr lang="vi-VN" dirty="0"/>
            </a:br>
            <a:r>
              <a:rPr lang="en-US" dirty="0"/>
              <a:t>	</a:t>
            </a:r>
            <a:r>
              <a:rPr lang="vi-VN" dirty="0"/>
              <a:t>Grafana được sử dụng để tạo các bảng điều khiển thời gian thực, trực quan và dễ sử dụng, giúp giám sát và khám phá dữ liệu một cách hiệu quả</a:t>
            </a:r>
          </a:p>
          <a:p>
            <a:br>
              <a:rPr lang="vi-VN" dirty="0"/>
            </a:br>
            <a:endParaRPr lang="en-US" dirty="0"/>
          </a:p>
        </p:txBody>
      </p:sp>
    </p:spTree>
    <p:extLst>
      <p:ext uri="{BB962C8B-B14F-4D97-AF65-F5344CB8AC3E}">
        <p14:creationId xmlns:p14="http://schemas.microsoft.com/office/powerpoint/2010/main" val="459482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3" y="988396"/>
            <a:ext cx="7614885" cy="523220"/>
          </a:xfrm>
          <a:prstGeom prst="rect">
            <a:avLst/>
          </a:prstGeom>
          <a:noFill/>
        </p:spPr>
        <p:txBody>
          <a:bodyPr wrap="square" rtlCol="0">
            <a:spAutoFit/>
          </a:bodyPr>
          <a:lstStyle/>
          <a:p>
            <a:r>
              <a:rPr lang="en-US" sz="2800" dirty="0"/>
              <a:t>2.5. Data flow </a:t>
            </a:r>
            <a:r>
              <a:rPr lang="en-US" sz="2800" dirty="0" err="1"/>
              <a:t>và</a:t>
            </a:r>
            <a:r>
              <a:rPr lang="en-US" sz="2800" dirty="0"/>
              <a:t> component interaction diagrams</a:t>
            </a:r>
          </a:p>
        </p:txBody>
      </p:sp>
      <p:sp>
        <p:nvSpPr>
          <p:cNvPr id="4" name="Rectangle 3"/>
          <p:cNvSpPr/>
          <p:nvPr/>
        </p:nvSpPr>
        <p:spPr>
          <a:xfrm>
            <a:off x="235077" y="1511616"/>
            <a:ext cx="8769586" cy="646331"/>
          </a:xfrm>
          <a:prstGeom prst="rect">
            <a:avLst/>
          </a:prstGeom>
        </p:spPr>
        <p:txBody>
          <a:bodyPr wrap="square">
            <a:spAutoFit/>
          </a:bodyPr>
          <a:lstStyle/>
          <a:p>
            <a:r>
              <a:rPr lang="en-US" dirty="0"/>
              <a:t>	</a:t>
            </a:r>
            <a:br>
              <a:rPr lang="vi-VN" dirty="0"/>
            </a:br>
            <a:endParaRPr lang="en-US" dirty="0"/>
          </a:p>
        </p:txBody>
      </p:sp>
      <p:pic>
        <p:nvPicPr>
          <p:cNvPr id="6" name="Picture 5"/>
          <p:cNvPicPr>
            <a:picLocks noChangeAspect="1"/>
          </p:cNvPicPr>
          <p:nvPr/>
        </p:nvPicPr>
        <p:blipFill>
          <a:blip r:embed="rId2"/>
          <a:stretch>
            <a:fillRect/>
          </a:stretch>
        </p:blipFill>
        <p:spPr>
          <a:xfrm>
            <a:off x="1262537" y="1752454"/>
            <a:ext cx="5817532" cy="4102106"/>
          </a:xfrm>
          <a:prstGeom prst="rect">
            <a:avLst/>
          </a:prstGeom>
        </p:spPr>
      </p:pic>
    </p:spTree>
    <p:extLst>
      <p:ext uri="{BB962C8B-B14F-4D97-AF65-F5344CB8AC3E}">
        <p14:creationId xmlns:p14="http://schemas.microsoft.com/office/powerpoint/2010/main" val="3495418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3.1.1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cassandra</a:t>
            </a:r>
            <a:endParaRPr lang="en-US" dirty="0">
              <a:latin typeface="Arial" panose="020B0604020202020204" pitchFamily="34" charset="0"/>
              <a:cs typeface="Arial" panose="020B0604020202020204" pitchFamily="34" charset="0"/>
            </a:endParaRPr>
          </a:p>
          <a:p>
            <a:endParaRPr lang="en-US" sz="2000" dirty="0"/>
          </a:p>
        </p:txBody>
      </p:sp>
      <p:sp>
        <p:nvSpPr>
          <p:cNvPr id="6" name="Rectangle 5"/>
          <p:cNvSpPr/>
          <p:nvPr/>
        </p:nvSpPr>
        <p:spPr>
          <a:xfrm>
            <a:off x="566057" y="1689462"/>
            <a:ext cx="8194766" cy="2031325"/>
          </a:xfrm>
          <a:prstGeom prst="rect">
            <a:avLst/>
          </a:prstGeom>
        </p:spPr>
        <p:txBody>
          <a:bodyPr wrap="square">
            <a:spAutoFit/>
          </a:bodyPr>
          <a:lstStyle/>
          <a:p>
            <a:r>
              <a:rPr lang="vi-VN" dirty="0">
                <a:latin typeface="Arial" panose="020B0604020202020204" pitchFamily="34" charset="0"/>
                <a:cs typeface="Arial" panose="020B0604020202020204" pitchFamily="34" charset="0"/>
              </a:rPr>
              <a:t>Tạo 2 Keyspace trong cassandra (StreamingKeySpace và BatchKeySpace) để lưu dữ liệu sau khi xử lý của batch layer và steaming layer. Mỗi bản sao của dữ liệu sẽ được lưu trên 3 node trong cụm.</a:t>
            </a:r>
          </a:p>
          <a:p>
            <a:r>
              <a:rPr lang="vi-VN" dirty="0">
                <a:latin typeface="Arial" panose="020B0604020202020204" pitchFamily="34" charset="0"/>
                <a:cs typeface="Arial" panose="020B0604020202020204" pitchFamily="34" charset="0"/>
              </a:rPr>
              <a:t>Ví dụ tạo keyspace:</a:t>
            </a:r>
          </a:p>
          <a:p>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pic>
        <p:nvPicPr>
          <p:cNvPr id="4101" name="Picture 5" descr="https://lh7-rt.googleusercontent.com/docsz/AD_4nXe_u3_TfVkZgSPG_6ke6sqHYglhJpEisjsoUPETTTuUFiPh-e54_SjGmXjxobye_n502ZoUC78jxBfdm4-3qiwDDdiJaGPmGsdkbXowOepEfVk1sLibXN2Rbfz4Q7GbNnfV0T_hJg?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81" y="2898596"/>
            <a:ext cx="57340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23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3.1.1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cassandra</a:t>
            </a:r>
            <a:endParaRPr lang="en-US" dirty="0">
              <a:latin typeface="Arial" panose="020B0604020202020204" pitchFamily="34" charset="0"/>
              <a:cs typeface="Arial" panose="020B0604020202020204" pitchFamily="34" charset="0"/>
            </a:endParaRPr>
          </a:p>
          <a:p>
            <a:endParaRPr lang="en-US" sz="2000" dirty="0"/>
          </a:p>
        </p:txBody>
      </p:sp>
      <p:sp>
        <p:nvSpPr>
          <p:cNvPr id="6" name="Rectangle 5"/>
          <p:cNvSpPr/>
          <p:nvPr/>
        </p:nvSpPr>
        <p:spPr>
          <a:xfrm>
            <a:off x="474617" y="1770812"/>
            <a:ext cx="8194766" cy="4801314"/>
          </a:xfrm>
          <a:prstGeom prst="rect">
            <a:avLst/>
          </a:prstGeom>
        </p:spPr>
        <p:txBody>
          <a:bodyPr wrap="square">
            <a:spAutoFit/>
          </a:bodyPr>
          <a:lstStyle/>
          <a:p>
            <a:r>
              <a:rPr lang="vi-VN" dirty="0">
                <a:latin typeface="Arial" panose="020B0604020202020204" pitchFamily="34" charset="0"/>
                <a:cs typeface="Arial" panose="020B0604020202020204" pitchFamily="34" charset="0"/>
              </a:rPr>
              <a:t>Tạo các bảng trong StreamingKeySpace: </a:t>
            </a:r>
          </a:p>
          <a:p>
            <a:r>
              <a:rPr lang="vi-VN" dirty="0">
                <a:latin typeface="Arial" panose="020B0604020202020204" pitchFamily="34" charset="0"/>
                <a:cs typeface="Arial" panose="020B0604020202020204" pitchFamily="34" charset="0"/>
              </a:rPr>
              <a:t>Bảng Flight_Data lưu dữ liệu thô các chuyến bay</a:t>
            </a:r>
          </a:p>
          <a:p>
            <a:r>
              <a:rPr lang="vi-VN" dirty="0">
                <a:latin typeface="Arial" panose="020B0604020202020204" pitchFamily="34" charset="0"/>
                <a:cs typeface="Arial" panose="020B0604020202020204" pitchFamily="34" charset="0"/>
              </a:rPr>
              <a:t>Bảng Delay_Data Lưu dữ liệu tổng hợp thời gian thực (delay theo tháng và hãng bay).</a:t>
            </a:r>
          </a:p>
          <a:p>
            <a:r>
              <a:rPr lang="vi-VN" dirty="0">
                <a:latin typeface="Arial" panose="020B0604020202020204" pitchFamily="34" charset="0"/>
                <a:cs typeface="Arial" panose="020B0604020202020204" pitchFamily="34" charset="0"/>
              </a:rPr>
              <a:t>	Tạo các bảng rong BatchKeySpace:</a:t>
            </a:r>
          </a:p>
          <a:p>
            <a:r>
              <a:rPr lang="vi-VN" dirty="0">
                <a:latin typeface="Arial" panose="020B0604020202020204" pitchFamily="34" charset="0"/>
                <a:cs typeface="Arial" panose="020B0604020202020204" pitchFamily="34" charset="0"/>
              </a:rPr>
              <a:t>Bảng delay_total: Trung bình delay theo hãng bay\</a:t>
            </a:r>
          </a:p>
          <a:p>
            <a:r>
              <a:rPr lang="vi-VN" dirty="0">
                <a:latin typeface="Arial" panose="020B0604020202020204" pitchFamily="34" charset="0"/>
                <a:cs typeface="Arial" panose="020B0604020202020204" pitchFamily="34" charset="0"/>
              </a:rPr>
              <a:t>Bảng delay_total_src_dest: Delay trung bình theo sân bay đi và đến</a:t>
            </a:r>
          </a:p>
          <a:p>
            <a:r>
              <a:rPr lang="vi-VN" dirty="0">
                <a:latin typeface="Arial" panose="020B0604020202020204" pitchFamily="34" charset="0"/>
                <a:cs typeface="Arial" panose="020B0604020202020204" pitchFamily="34" charset="0"/>
              </a:rPr>
              <a:t>Bảng cancellation_diverted_total: Thống kê tỷ lệ và số lượng hủy chuyến/chuyển hướng theo hãng bay.</a:t>
            </a:r>
          </a:p>
          <a:p>
            <a:r>
              <a:rPr lang="vi-VN" dirty="0">
                <a:latin typeface="Arial" panose="020B0604020202020204" pitchFamily="34" charset="0"/>
                <a:cs typeface="Arial" panose="020B0604020202020204" pitchFamily="34" charset="0"/>
              </a:rPr>
              <a:t>Bảng dist_total: Tổng khoảng cách bay theo hãng bay.</a:t>
            </a:r>
          </a:p>
          <a:p>
            <a:r>
              <a:rPr lang="vi-VN" dirty="0">
                <a:latin typeface="Arial" panose="020B0604020202020204" pitchFamily="34" charset="0"/>
                <a:cs typeface="Arial" panose="020B0604020202020204" pitchFamily="34" charset="0"/>
              </a:rPr>
              <a:t>Bảng max_consec_delay_year: Số ngày delay liên tiếp lớn nhất theo năm và hãng bay.</a:t>
            </a:r>
          </a:p>
          <a:p>
            <a:r>
              <a:rPr lang="vi-VN" dirty="0">
                <a:latin typeface="Arial" panose="020B0604020202020204" pitchFamily="34" charset="0"/>
                <a:cs typeface="Arial" panose="020B0604020202020204" pitchFamily="34" charset="0"/>
              </a:rPr>
              <a:t>Bảng src_dest_canc_code: Thống kê số lượng chuyến bay bị hủy theo lý do.</a:t>
            </a:r>
          </a:p>
          <a:p>
            <a:r>
              <a:rPr lang="vi-VN" dirty="0">
                <a:latin typeface="Arial" panose="020B0604020202020204" pitchFamily="34" charset="0"/>
                <a:cs typeface="Arial" panose="020B0604020202020204" pitchFamily="34" charset="0"/>
              </a:rPr>
              <a:t>	Ví dụ mã tạo bảng Delay_Data:</a:t>
            </a:r>
          </a:p>
          <a:p>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pic>
        <p:nvPicPr>
          <p:cNvPr id="5122" name="Picture 2" descr="https://lh7-rt.googleusercontent.com/docsz/AD_4nXe_DBUZn8m5HEM0Q-L98q6goMDiyoAq_mbUTSQfo6OAGX4y0xjlSfef5So_2FdczwNSFAHiVpuIgzeNXe33vbKt5pGMUddWhN_fcY1AVPLFU_q-0onx6T4mJh6t_iUzr8IODKf8lw?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332" y="5797101"/>
            <a:ext cx="6778087" cy="28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831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87030" y="783588"/>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3.1.2 </a:t>
            </a:r>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endParaRPr lang="en-US" sz="2000" dirty="0"/>
          </a:p>
        </p:txBody>
      </p:sp>
      <p:sp>
        <p:nvSpPr>
          <p:cNvPr id="6" name="Rectangle 5"/>
          <p:cNvSpPr/>
          <p:nvPr/>
        </p:nvSpPr>
        <p:spPr>
          <a:xfrm>
            <a:off x="644709" y="1437619"/>
            <a:ext cx="8194766" cy="1477328"/>
          </a:xfrm>
          <a:prstGeom prst="rect">
            <a:avLst/>
          </a:prstGeom>
        </p:spPr>
        <p:txBody>
          <a:bodyPr wrap="square">
            <a:spAutoFit/>
          </a:bodyPr>
          <a:lstStyle/>
          <a:p>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SparkSession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cassandra</a:t>
            </a:r>
            <a:r>
              <a:rPr lang="en-US" dirty="0">
                <a:latin typeface="Arial" panose="020B0604020202020204" pitchFamily="34" charset="0"/>
                <a:cs typeface="Arial" panose="020B0604020202020204" pitchFamily="34" charset="0"/>
              </a:rPr>
              <a:t> (qua  </a:t>
            </a:r>
            <a:r>
              <a:rPr lang="en-US" dirty="0" err="1">
                <a:latin typeface="Arial" panose="020B0604020202020204" pitchFamily="34" charset="0"/>
                <a:cs typeface="Arial" panose="020B0604020202020204" pitchFamily="34" charset="0"/>
              </a:rPr>
              <a:t>cổng</a:t>
            </a:r>
            <a:r>
              <a:rPr lang="en-US" dirty="0">
                <a:latin typeface="Arial" panose="020B0604020202020204" pitchFamily="34" charset="0"/>
                <a:cs typeface="Arial" panose="020B0604020202020204" pitchFamily="34" charset="0"/>
              </a:rPr>
              <a:t> localhost:9042)</a:t>
            </a:r>
            <a:br>
              <a:rPr lang="en-US"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SparkSession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a:t>
            </a:r>
            <a:br>
              <a:rPr lang="en-US" dirty="0"/>
            </a:br>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sp>
        <p:nvSpPr>
          <p:cNvPr id="4" name="Rectangle 3"/>
          <p:cNvSpPr/>
          <p:nvPr/>
        </p:nvSpPr>
        <p:spPr>
          <a:xfrm>
            <a:off x="474617" y="3882819"/>
            <a:ext cx="8869680" cy="923330"/>
          </a:xfrm>
          <a:prstGeom prst="rect">
            <a:avLst/>
          </a:prstGeom>
        </p:spPr>
        <p:txBody>
          <a:bodyPr wrap="square">
            <a:spAutoFit/>
          </a:bodyPr>
          <a:lstStyle/>
          <a:p>
            <a:r>
              <a:rPr lang="vi-VN" dirty="0"/>
              <a:t>Đọc dữ liệu các file csv chứa thông tin các chuyến bay qua các năm (từ 2009-2019) từ hdfs, loại bỏ các cột không có thông tin và đưa vào cache.</a:t>
            </a:r>
          </a:p>
          <a:p>
            <a:r>
              <a:rPr lang="vi-VN" dirty="0"/>
              <a:t>Ví dụ đọc dữ liệu từ hdfs:</a:t>
            </a:r>
          </a:p>
        </p:txBody>
      </p:sp>
      <p:pic>
        <p:nvPicPr>
          <p:cNvPr id="6152" name="Picture 8" descr="https://lh7-rt.googleusercontent.com/docsz/AD_4nXeBqVhIAPYpUQVEEt1Qs1wM4izurSK_hU3teT8DhENBBzBP3JNYphfgABsPmvhSmSLhXilYnbwvTi4kp-uHIZOwJHwb7BfWOtIKoIrawHdviP_IKI5jNtnN9TupUcvuy4NIJ5rPw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202" y="4806149"/>
            <a:ext cx="57340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426358-28EB-B409-BDD9-B3A910D2D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654" y="2116842"/>
            <a:ext cx="573405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553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87030" y="783588"/>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3.1.2 </a:t>
            </a:r>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endParaRPr lang="en-US" sz="2000" dirty="0"/>
          </a:p>
        </p:txBody>
      </p:sp>
      <p:sp>
        <p:nvSpPr>
          <p:cNvPr id="6" name="Rectangle 5"/>
          <p:cNvSpPr/>
          <p:nvPr/>
        </p:nvSpPr>
        <p:spPr>
          <a:xfrm>
            <a:off x="474617" y="1524322"/>
            <a:ext cx="8194766" cy="1754326"/>
          </a:xfrm>
          <a:prstGeom prst="rect">
            <a:avLst/>
          </a:prstGeom>
        </p:spPr>
        <p:txBody>
          <a:bodyPr wrap="square">
            <a:spAutoFit/>
          </a:bodyPr>
          <a:lstStyle/>
          <a:p>
            <a:r>
              <a:rPr lang="vi-VN" dirty="0"/>
              <a:t>Gộp lại thành 1 file tổng hợp làm dữ liệu cho batch layer và file 2019 dùng làm dữ liệu cho streaming layer. Xóa các bản ghi trùng lặp và lưu vào hdfs.</a:t>
            </a:r>
            <a:br>
              <a:rPr lang="vi-VN" dirty="0"/>
            </a:br>
            <a:r>
              <a:rPr lang="vi-VN" dirty="0"/>
              <a:t>Ví dụ gộp và lưu file:</a:t>
            </a:r>
            <a:br>
              <a:rPr lang="en-US" dirty="0"/>
            </a:br>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pic>
        <p:nvPicPr>
          <p:cNvPr id="7174" name="Picture 6" descr="https://lh7-rt.googleusercontent.com/docsz/AD_4nXer4I9MyAu_q2B_4mMqrNeKc_QZZCzhgjsCh3ZtZqjoslNTW8UgV-ah2EZusPNfR6J2Bgg6XEGwJt-8R62H_TXdZpGP3y6efD5Elqi6YQua1y3PXSX_aMX5ie3KXCXOnNX1H82bjg?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72" y="2709985"/>
            <a:ext cx="7327616" cy="163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42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3.1.3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Batch Data</a:t>
            </a:r>
          </a:p>
          <a:p>
            <a:endParaRPr lang="en-US" sz="2000" dirty="0"/>
          </a:p>
        </p:txBody>
      </p:sp>
      <p:sp>
        <p:nvSpPr>
          <p:cNvPr id="6" name="Rectangle 5"/>
          <p:cNvSpPr/>
          <p:nvPr/>
        </p:nvSpPr>
        <p:spPr>
          <a:xfrm>
            <a:off x="653142" y="1519913"/>
            <a:ext cx="9030789" cy="2031325"/>
          </a:xfrm>
          <a:prstGeom prst="rect">
            <a:avLst/>
          </a:prstGeom>
        </p:spPr>
        <p:txBody>
          <a:bodyPr wrap="square">
            <a:spAutoFit/>
          </a:bodyPr>
          <a:lstStyle/>
          <a:p>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SparkSession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cassandra</a:t>
            </a:r>
            <a:r>
              <a:rPr lang="en-US" dirty="0">
                <a:latin typeface="Arial" panose="020B0604020202020204" pitchFamily="34" charset="0"/>
                <a:cs typeface="Arial" panose="020B0604020202020204" pitchFamily="34" charset="0"/>
              </a:rPr>
              <a:t> (qua 2 </a:t>
            </a:r>
            <a:r>
              <a:rPr lang="en-US" dirty="0" err="1">
                <a:latin typeface="Arial" panose="020B0604020202020204" pitchFamily="34" charset="0"/>
                <a:cs typeface="Arial" panose="020B0604020202020204" pitchFamily="34" charset="0"/>
              </a:rPr>
              <a:t>cổng</a:t>
            </a:r>
            <a:r>
              <a:rPr lang="en-US" dirty="0">
                <a:latin typeface="Arial" panose="020B0604020202020204" pitchFamily="34" charset="0"/>
                <a:cs typeface="Arial" panose="020B0604020202020204" pitchFamily="34" charset="0"/>
              </a:rPr>
              <a:t> localhost:904'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'localhost:9043)</a:t>
            </a:r>
          </a:p>
          <a:p>
            <a:r>
              <a:rPr lang="en-US" dirty="0" err="1">
                <a:latin typeface="Arial" panose="020B0604020202020204" pitchFamily="34" charset="0"/>
                <a:cs typeface="Arial" panose="020B0604020202020204" pitchFamily="34" charset="0"/>
              </a:rPr>
              <a:t>Đọc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file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hdfs</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a:t>
            </a:r>
            <a:br>
              <a:rPr lang="en-US" dirty="0"/>
            </a:br>
            <a:endParaRPr lang="vi-VN"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a:p>
            <a:endParaRPr lang="vi-VN" dirty="0"/>
          </a:p>
        </p:txBody>
      </p:sp>
      <p:pic>
        <p:nvPicPr>
          <p:cNvPr id="8194" name="Picture 2" descr="https://lh7-rt.googleusercontent.com/docsz/AD_4nXfKKRrk7rYgRhjpQrC0lSPC_S054dxuoQgYoX1x-DkYQogJ4fHf95NScX9rCXjn5hSQXNyAv-o2oPTDqXP20KSNvLTfBKfeUkQN-hnGiWKiuDnY1AG4S_gtTUAIhqCEm2zmvgZ_?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01" y="2926216"/>
            <a:ext cx="5734050"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9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3.1.3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Batch Data</a:t>
            </a:r>
          </a:p>
          <a:p>
            <a:endParaRPr lang="en-US" sz="2000" dirty="0"/>
          </a:p>
        </p:txBody>
      </p:sp>
      <p:sp>
        <p:nvSpPr>
          <p:cNvPr id="6" name="Rectangle 5"/>
          <p:cNvSpPr/>
          <p:nvPr/>
        </p:nvSpPr>
        <p:spPr>
          <a:xfrm>
            <a:off x="365759" y="1615708"/>
            <a:ext cx="9030789" cy="3416320"/>
          </a:xfrm>
          <a:prstGeom prst="rect">
            <a:avLst/>
          </a:prstGeom>
        </p:spPr>
        <p:txBody>
          <a:bodyPr wrap="square">
            <a:spAutoFit/>
          </a:bodyPr>
          <a:lstStyle/>
          <a:p>
            <a:r>
              <a:rPr lang="vi-VN" dirty="0"/>
              <a:t>Xử lý các batch data bằng cách dùng các transformation để trích xuất các thông tin:</a:t>
            </a:r>
          </a:p>
          <a:p>
            <a:pPr fontAlgn="base"/>
            <a:r>
              <a:rPr lang="en-US" dirty="0"/>
              <a:t>- </a:t>
            </a:r>
            <a:r>
              <a:rPr lang="vi-VN" dirty="0"/>
              <a:t>Trung bình độ trễ theo hãng bay và theo thời gian (ngày, tháng, năm)</a:t>
            </a:r>
          </a:p>
          <a:p>
            <a:pPr fontAlgn="base"/>
            <a:r>
              <a:rPr lang="en-US" dirty="0"/>
              <a:t>- </a:t>
            </a:r>
            <a:r>
              <a:rPr lang="vi-VN" dirty="0"/>
              <a:t>Trung bình độ trễ theo điểm đi và đến và theo thời gian</a:t>
            </a:r>
          </a:p>
          <a:p>
            <a:pPr fontAlgn="base"/>
            <a:r>
              <a:rPr lang="en-US" dirty="0"/>
              <a:t>- </a:t>
            </a:r>
            <a:r>
              <a:rPr lang="vi-VN" dirty="0"/>
              <a:t>Tỉ lệ hủy chuyến theo hãng bay và theo thời gian</a:t>
            </a:r>
          </a:p>
          <a:p>
            <a:pPr fontAlgn="base"/>
            <a:r>
              <a:rPr lang="en-US" dirty="0"/>
              <a:t>- </a:t>
            </a:r>
            <a:r>
              <a:rPr lang="vi-VN" dirty="0"/>
              <a:t>Tỉ lệ hủy chuyến theo  điểm đi và đến và theo thời gian</a:t>
            </a:r>
          </a:p>
          <a:p>
            <a:pPr fontAlgn="base"/>
            <a:r>
              <a:rPr lang="en-US" dirty="0"/>
              <a:t>- </a:t>
            </a:r>
            <a:r>
              <a:rPr lang="vi-VN" dirty="0"/>
              <a:t>Trung bình khoảng cách bay theo hãng bay và theo thời gian</a:t>
            </a:r>
          </a:p>
          <a:p>
            <a:pPr fontAlgn="base"/>
            <a:r>
              <a:rPr lang="en-US" dirty="0"/>
              <a:t>- </a:t>
            </a:r>
            <a:r>
              <a:rPr lang="vi-VN" dirty="0"/>
              <a:t>Số ngày bị hoãn liên tiếp lớn nhất của từng chuyến bay</a:t>
            </a:r>
          </a:p>
          <a:p>
            <a:pPr fontAlgn="base"/>
            <a:r>
              <a:rPr lang="en-US" dirty="0"/>
              <a:t>- </a:t>
            </a:r>
            <a:r>
              <a:rPr lang="vi-VN" dirty="0"/>
              <a:t>Số lượng chuyến bay bị hủy theo từng tuyến bay</a:t>
            </a:r>
          </a:p>
          <a:p>
            <a:r>
              <a:rPr lang="vi-VN" dirty="0"/>
              <a:t>Ví dụ tính trung bình độ trễ theo hãng bay:</a:t>
            </a:r>
          </a:p>
          <a:p>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9218" name="Picture 2" descr="https://lh7-rt.googleusercontent.com/docsz/AD_4nXcJLFTmyIq9ChOzgdsRDyNAyR1Ewj2Tud50cUwkD2_1itQ4QCfkvBNsKuNPhezgRGpSgPmuqh20Iesm_26wENocttrs5JfX9MNUi3BwEbKR9GPbgF5mx4UUuUcR7Kf8Wo4FJ85cs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249" y="4363525"/>
            <a:ext cx="573405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66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3.1. </a:t>
            </a:r>
            <a:r>
              <a:rPr lang="en-US" sz="2800" dirty="0" err="1"/>
              <a:t>Triển</a:t>
            </a:r>
            <a:r>
              <a:rPr lang="en-US" sz="2800" dirty="0"/>
              <a:t> </a:t>
            </a:r>
            <a:r>
              <a:rPr lang="en-US" sz="2800" dirty="0" err="1"/>
              <a:t>khai</a:t>
            </a:r>
            <a:r>
              <a:rPr lang="en-US" sz="2800" dirty="0"/>
              <a:t> Batch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3.1.3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Batch Data</a:t>
            </a:r>
          </a:p>
          <a:p>
            <a:endParaRPr lang="en-US" sz="2000" dirty="0"/>
          </a:p>
        </p:txBody>
      </p:sp>
      <p:sp>
        <p:nvSpPr>
          <p:cNvPr id="6" name="Rectangle 5"/>
          <p:cNvSpPr/>
          <p:nvPr/>
        </p:nvSpPr>
        <p:spPr>
          <a:xfrm>
            <a:off x="365759" y="1615708"/>
            <a:ext cx="9030789" cy="1200329"/>
          </a:xfrm>
          <a:prstGeom prst="rect">
            <a:avLst/>
          </a:prstGeom>
        </p:spPr>
        <p:txBody>
          <a:bodyPr wrap="square">
            <a:spAutoFit/>
          </a:bodyPr>
          <a:lstStyle/>
          <a:p>
            <a:r>
              <a:rPr lang="vi-VN" dirty="0"/>
              <a:t>Sau đó ghi dữ liệu vào các bảng tương ứng trên cassandra. </a:t>
            </a:r>
            <a:br>
              <a:rPr lang="vi-VN" dirty="0"/>
            </a:br>
            <a:r>
              <a:rPr lang="vi-VN" dirty="0"/>
              <a:t>Ví dụ ghi dữ liệu độ trễ chuyến bay theo hãng bay:</a:t>
            </a: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0242" name="Picture 2" descr="https://lh7-rt.googleusercontent.com/docsz/AD_4nXd6le6e9e1MZ8g9p_F-BaXbBFmllDQEJEnORYbe5x5lxz65OAIFmChyOnZVN-hd8VfYtYTfBBZMgJ7lw4CXnm5WZYhZQvcEEHlf3AOgPyPffNQHkxIRtmsTCGgWyXb__dME07AY1g?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249" y="2504436"/>
            <a:ext cx="573405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69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1816100"/>
            <a:ext cx="7342482" cy="145432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dirty="0" err="1"/>
              <a:t>Báo</a:t>
            </a:r>
            <a:r>
              <a:rPr lang="en-US" dirty="0"/>
              <a:t> </a:t>
            </a:r>
            <a:r>
              <a:rPr lang="en-US" dirty="0" err="1"/>
              <a:t>cáo</a:t>
            </a:r>
            <a:r>
              <a:rPr lang="en-US" dirty="0"/>
              <a:t> BTL: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các</a:t>
            </a:r>
            <a:r>
              <a:rPr lang="en-US" dirty="0"/>
              <a:t> </a:t>
            </a:r>
            <a:r>
              <a:rPr lang="en-US" dirty="0" err="1"/>
              <a:t>chuyến</a:t>
            </a:r>
            <a:r>
              <a:rPr lang="en-US" dirty="0"/>
              <a:t> bay </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436010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Bộ</a:t>
            </a:r>
            <a:r>
              <a:rPr lang="en-US" sz="2800" b="0" dirty="0"/>
              <a:t> </a:t>
            </a:r>
            <a:r>
              <a:rPr lang="en-US" sz="2800" b="0" dirty="0" err="1"/>
              <a:t>môn</a:t>
            </a:r>
            <a:r>
              <a:rPr lang="en-US" sz="2800" b="0" dirty="0"/>
              <a:t>: </a:t>
            </a:r>
            <a:r>
              <a:rPr lang="vi-VN" sz="2800" b="0" dirty="0"/>
              <a:t>Môn Lưu trữ và xử lý dữ liệu lớn</a:t>
            </a:r>
            <a:endParaRPr lang="en-US" sz="2800" b="0" dirty="0"/>
          </a:p>
          <a:p>
            <a:r>
              <a:rPr lang="en-US" sz="2800" b="0" dirty="0"/>
              <a:t>GVHD: </a:t>
            </a:r>
          </a:p>
          <a:p>
            <a:r>
              <a:rPr lang="en-US" sz="2800" b="0" dirty="0" err="1"/>
              <a:t>Sinh</a:t>
            </a:r>
            <a:r>
              <a:rPr lang="en-US" sz="2800" b="0" dirty="0"/>
              <a:t> </a:t>
            </a:r>
            <a:r>
              <a:rPr lang="en-US" sz="2800" b="0" dirty="0" err="1"/>
              <a:t>viên</a:t>
            </a:r>
            <a:r>
              <a:rPr lang="en-US" sz="2800" b="0" dirty="0"/>
              <a:t> </a:t>
            </a:r>
            <a:r>
              <a:rPr lang="en-US" sz="2800" b="0" dirty="0" err="1"/>
              <a:t>thực</a:t>
            </a:r>
            <a:r>
              <a:rPr lang="en-US" sz="2800" b="0" dirty="0"/>
              <a:t> </a:t>
            </a:r>
            <a:r>
              <a:rPr lang="en-US" sz="2800" b="0" dirty="0" err="1"/>
              <a:t>hiện</a:t>
            </a:r>
            <a:r>
              <a:rPr lang="en-US" sz="2800" b="0" dirty="0"/>
              <a:t>: </a:t>
            </a:r>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3.2.1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Kafka</a:t>
            </a:r>
          </a:p>
          <a:p>
            <a:endParaRPr lang="en-US" sz="2000" dirty="0"/>
          </a:p>
        </p:txBody>
      </p:sp>
      <p:sp>
        <p:nvSpPr>
          <p:cNvPr id="6" name="Rectangle 5"/>
          <p:cNvSpPr/>
          <p:nvPr/>
        </p:nvSpPr>
        <p:spPr>
          <a:xfrm>
            <a:off x="235077" y="1615708"/>
            <a:ext cx="9030789" cy="3693319"/>
          </a:xfrm>
          <a:prstGeom prst="rect">
            <a:avLst/>
          </a:prstGeom>
        </p:spPr>
        <p:txBody>
          <a:bodyPr wrap="square">
            <a:spAutoFit/>
          </a:bodyPr>
          <a:lstStyle/>
          <a:p>
            <a:r>
              <a:rPr lang="en-US" dirty="0"/>
              <a:t>	</a:t>
            </a:r>
            <a:r>
              <a:rPr lang="vi-VN" dirty="0"/>
              <a:t>Dự án sử dụng cụm Kafka với hai broker và hai Zookeeper để quản lý dịch vụ Kafka, đảm bảo khả năng truyền dữ liệu từ producer đến các topic Kafka. Cụ thể:</a:t>
            </a:r>
          </a:p>
          <a:p>
            <a:pPr fontAlgn="base"/>
            <a:r>
              <a:rPr lang="en-US" dirty="0"/>
              <a:t>- </a:t>
            </a:r>
            <a:r>
              <a:rPr lang="vi-VN" dirty="0"/>
              <a:t>Hai zookeeper hoạt động trên các cổng 22181 và 32181 để quản lý cụm Kafka.</a:t>
            </a:r>
          </a:p>
          <a:p>
            <a:pPr fontAlgn="base"/>
            <a:r>
              <a:rPr lang="en-US" dirty="0"/>
              <a:t>- </a:t>
            </a:r>
            <a:r>
              <a:rPr lang="vi-VN" dirty="0"/>
              <a:t>Hai broker Kafka sử dụng các cổng 29092 và 39092 để kết nối với producer.</a:t>
            </a:r>
          </a:p>
          <a:p>
            <a:r>
              <a:rPr lang="en-US" dirty="0"/>
              <a:t>	</a:t>
            </a:r>
            <a:r>
              <a:rPr lang="vi-VN" dirty="0"/>
              <a:t>Các bước truyền dữ liệu:</a:t>
            </a:r>
          </a:p>
          <a:p>
            <a:pPr fontAlgn="base"/>
            <a:r>
              <a:rPr lang="en-US" dirty="0"/>
              <a:t>- </a:t>
            </a:r>
            <a:r>
              <a:rPr lang="vi-VN" dirty="0"/>
              <a:t>Tạo producer kafka và cầu hình chuyển đổi dữ liệu thành định dạng JSON và mã hóa nó sang UTF-8 trước khi gửi đến Kafka.</a:t>
            </a:r>
          </a:p>
          <a:p>
            <a:pPr fontAlgn="base"/>
            <a:r>
              <a:rPr lang="en-US" dirty="0"/>
              <a:t>- </a:t>
            </a:r>
            <a:r>
              <a:rPr lang="vi-VN" dirty="0"/>
              <a:t>Đọc file 2019.csv và chuyển từng dòng thành một dictionary, với các cột làm khóa</a:t>
            </a:r>
          </a:p>
          <a:p>
            <a:pPr fontAlgn="base"/>
            <a:r>
              <a:rPr lang="en-US" dirty="0"/>
              <a:t>- </a:t>
            </a:r>
            <a:r>
              <a:rPr lang="vi-VN" dirty="0"/>
              <a:t>Gửi dữ liệu từng dòng đến topic live-data của kafka và điều chỉnh tốc độ bằng cách mỗi khi gửi 20 dòng, chương trình sẽ dừng 10 giây.</a:t>
            </a:r>
          </a:p>
          <a:p>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2290" name="Picture 2" descr="https://lh7-rt.googleusercontent.com/docsz/AD_4nXcZU7AAwOcZI1UwSXATLOIbdLQ_Ae3ON4xQSGF2jV3MKlJ8Wg3fb4W84AvU_X7Q3LmA50tmeeH0fYTsvkp1I501hIeka-FibjeznATPJEK1yAqFzKh4G2jYREUl2h4wzhF_2bgzkA?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719" y="4432175"/>
            <a:ext cx="5219791" cy="228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8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3.2.2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streaming data</a:t>
            </a:r>
          </a:p>
          <a:p>
            <a:endParaRPr lang="en-US" sz="2000" dirty="0"/>
          </a:p>
        </p:txBody>
      </p:sp>
      <p:sp>
        <p:nvSpPr>
          <p:cNvPr id="6" name="Rectangle 5"/>
          <p:cNvSpPr/>
          <p:nvPr/>
        </p:nvSpPr>
        <p:spPr>
          <a:xfrm>
            <a:off x="235077" y="1615708"/>
            <a:ext cx="9030789" cy="2308324"/>
          </a:xfrm>
          <a:prstGeom prst="rect">
            <a:avLst/>
          </a:prstGeom>
        </p:spPr>
        <p:txBody>
          <a:bodyPr wrap="square">
            <a:spAutoFit/>
          </a:bodyPr>
          <a:lstStyle/>
          <a:p>
            <a:r>
              <a:rPr lang="en-US" dirty="0"/>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SparkSession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node </a:t>
            </a:r>
            <a:r>
              <a:rPr lang="en-US" dirty="0" err="1">
                <a:latin typeface="Arial" panose="020B0604020202020204" pitchFamily="34" charset="0"/>
                <a:cs typeface="Arial" panose="020B0604020202020204" pitchFamily="34" charset="0"/>
              </a:rPr>
              <a:t>cassandra</a:t>
            </a:r>
            <a:r>
              <a:rPr lang="en-US" dirty="0">
                <a:latin typeface="Arial" panose="020B0604020202020204" pitchFamily="34" charset="0"/>
                <a:cs typeface="Arial" panose="020B0604020202020204" pitchFamily="34" charset="0"/>
              </a:rPr>
              <a:t> (2 node ở </a:t>
            </a:r>
            <a:r>
              <a:rPr lang="en-US" dirty="0" err="1">
                <a:latin typeface="Arial" panose="020B0604020202020204" pitchFamily="34" charset="0"/>
                <a:cs typeface="Arial" panose="020B0604020202020204" pitchFamily="34" charset="0"/>
              </a:rPr>
              <a:t>cổng</a:t>
            </a:r>
            <a:r>
              <a:rPr lang="en-US" dirty="0">
                <a:latin typeface="Arial" panose="020B0604020202020204" pitchFamily="34" charset="0"/>
                <a:cs typeface="Arial" panose="020B0604020202020204" pitchFamily="34" charset="0"/>
              </a:rPr>
              <a:t> 9042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9043)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streaming (topic=live-data)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Kafka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qua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kafka</a:t>
            </a:r>
            <a:r>
              <a:rPr lang="en-US" dirty="0">
                <a:latin typeface="Arial" panose="020B0604020202020204" pitchFamily="34" charset="0"/>
                <a:cs typeface="Arial" panose="020B0604020202020204" pitchFamily="34" charset="0"/>
              </a:rPr>
              <a:t> broker (localhost:29092) </a:t>
            </a:r>
          </a:p>
          <a:p>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a:t>
            </a:r>
          </a:p>
          <a:p>
            <a:br>
              <a:rPr lang="en-US" dirty="0"/>
            </a:b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2050" name="Picture 2">
            <a:extLst>
              <a:ext uri="{FF2B5EF4-FFF2-40B4-BE49-F238E27FC236}">
                <a16:creationId xmlns:a16="http://schemas.microsoft.com/office/drawing/2014/main" id="{F7D97B68-BD63-4867-CC70-0C6223E08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935" y="3155423"/>
            <a:ext cx="57340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2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3.2.2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streaming data</a:t>
            </a:r>
          </a:p>
          <a:p>
            <a:endParaRPr lang="en-US" sz="2000" dirty="0"/>
          </a:p>
        </p:txBody>
      </p:sp>
      <p:sp>
        <p:nvSpPr>
          <p:cNvPr id="6" name="Rectangle 5"/>
          <p:cNvSpPr/>
          <p:nvPr/>
        </p:nvSpPr>
        <p:spPr>
          <a:xfrm>
            <a:off x="235077" y="1615708"/>
            <a:ext cx="9030789" cy="2585323"/>
          </a:xfrm>
          <a:prstGeom prst="rect">
            <a:avLst/>
          </a:prstGeom>
        </p:spPr>
        <p:txBody>
          <a:bodyPr wrap="square">
            <a:spAutoFit/>
          </a:bodyPr>
          <a:lstStyle/>
          <a:p>
            <a:r>
              <a:rPr lang="en-US" dirty="0"/>
              <a:t>	 </a:t>
            </a:r>
            <a:r>
              <a:rPr lang="en-US" dirty="0" err="1">
                <a:latin typeface="Arial" panose="020B0604020202020204" pitchFamily="34" charset="0"/>
                <a:cs typeface="Arial" panose="020B0604020202020204" pitchFamily="34" charset="0"/>
              </a:rPr>
              <a:t>Đọc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kafka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file </a:t>
            </a:r>
            <a:r>
              <a:rPr lang="en-US" dirty="0" err="1">
                <a:latin typeface="Arial" panose="020B0604020202020204" pitchFamily="34" charset="0"/>
                <a:cs typeface="Arial" panose="020B0604020202020204" pitchFamily="34" charset="0"/>
              </a:rPr>
              <a:t>json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hãng</a:t>
            </a:r>
            <a:r>
              <a:rPr lang="en-US" dirty="0">
                <a:latin typeface="Arial" panose="020B0604020202020204" pitchFamily="34" charset="0"/>
                <a:cs typeface="Arial" panose="020B0604020202020204" pitchFamily="34" charset="0"/>
              </a:rPr>
              <a:t> bay. </a:t>
            </a:r>
          </a:p>
          <a:p>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hãng</a:t>
            </a:r>
            <a:r>
              <a:rPr lang="en-US" dirty="0">
                <a:latin typeface="Arial" panose="020B0604020202020204" pitchFamily="34" charset="0"/>
                <a:cs typeface="Arial" panose="020B0604020202020204" pitchFamily="34" charset="0"/>
              </a:rPr>
              <a:t>:</a:t>
            </a:r>
          </a:p>
          <a:p>
            <a:br>
              <a:rPr lang="en-US" dirty="0"/>
            </a:br>
            <a:br>
              <a:rPr lang="en-US" dirty="0"/>
            </a:b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3314" name="Picture 2" descr="https://lh7-rt.googleusercontent.com/docsz/AD_4nXevwKnHovlnEPP5Vu1za4FH8cE_dHNzaSXkYCbkJGRrnEtJoo3hTSilhRMtnuzYvxC_4fWHjZdk0PJqWxP00gZcquNx-8r0a0EWOniAQCaFpkiPHY5lFhG4nY6_FWnZTXIlcxL9?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3298235"/>
            <a:ext cx="5734050" cy="106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027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39282" y="799183"/>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3.2.2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streaming data</a:t>
            </a:r>
          </a:p>
          <a:p>
            <a:endParaRPr lang="en-US" sz="2000" dirty="0"/>
          </a:p>
        </p:txBody>
      </p:sp>
      <p:sp>
        <p:nvSpPr>
          <p:cNvPr id="6" name="Rectangle 5"/>
          <p:cNvSpPr/>
          <p:nvPr/>
        </p:nvSpPr>
        <p:spPr>
          <a:xfrm>
            <a:off x="235077" y="2036675"/>
            <a:ext cx="2987094" cy="3970318"/>
          </a:xfrm>
          <a:prstGeom prst="rect">
            <a:avLst/>
          </a:prstGeom>
        </p:spPr>
        <p:txBody>
          <a:bodyPr wrap="square">
            <a:spAutoFit/>
          </a:bodyPr>
          <a:lstStyle/>
          <a:p>
            <a:r>
              <a:rPr lang="en-US" dirty="0"/>
              <a:t>	 </a:t>
            </a:r>
            <a:r>
              <a:rPr lang="vi-VN" dirty="0"/>
              <a:t>Tạo InfluxDB client để kết nối đến cơ sở dữ liệu InfluxDB và viết các hàm lưu data ghi dữ liệu streaming vào InfluxDB để phục vụ tầng serving layers.</a:t>
            </a:r>
          </a:p>
          <a:p>
            <a:r>
              <a:rPr lang="vi-VN" dirty="0"/>
              <a:t>Ví dụ hàm lưu graph data:</a:t>
            </a:r>
          </a:p>
          <a:p>
            <a:br>
              <a:rPr lang="vi-VN" dirty="0"/>
            </a:br>
            <a:br>
              <a:rPr lang="en-US" dirty="0"/>
            </a:br>
            <a:br>
              <a:rPr lang="en-US" dirty="0"/>
            </a:b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4340" name="Picture 4" descr="https://lh7-rt.googleusercontent.com/docsz/AD_4nXdL0Z3mBjChuzeE4piniNLPIdpxW9D_3L2Mjcpvsim5LQuX3XjRHVeogZHBqDx_WEPDvcKx1aEAEOkV_QeY9hTRFgUl-yjnBnjHwo3A0WW7XkARopNJylO58LkvOW6KqwocCLosG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641" y="1665809"/>
            <a:ext cx="4911634" cy="450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910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235077" y="766171"/>
            <a:ext cx="8494395" cy="1107996"/>
          </a:xfrm>
          <a:prstGeom prst="rect">
            <a:avLst/>
          </a:prstGeom>
          <a:noFill/>
        </p:spPr>
        <p:txBody>
          <a:bodyPr wrap="square" rtlCol="0">
            <a:spAutoFit/>
          </a:bodyPr>
          <a:lstStyle/>
          <a:p>
            <a:r>
              <a:rPr lang="en-US" sz="2800" dirty="0"/>
              <a:t>3.2. </a:t>
            </a:r>
            <a:r>
              <a:rPr lang="en-US" sz="2800" dirty="0" err="1"/>
              <a:t>Triển</a:t>
            </a:r>
            <a:r>
              <a:rPr lang="en-US" sz="2800" dirty="0"/>
              <a:t> </a:t>
            </a:r>
            <a:r>
              <a:rPr lang="en-US" sz="2800" dirty="0" err="1"/>
              <a:t>khai</a:t>
            </a:r>
            <a:r>
              <a:rPr lang="en-US" sz="2800" dirty="0"/>
              <a:t> Speed Layer</a:t>
            </a:r>
            <a:r>
              <a:rPr lang="vi-VN" dirty="0"/>
              <a:t> </a:t>
            </a:r>
            <a:endParaRPr lang="en-US" dirty="0"/>
          </a:p>
          <a:p>
            <a:r>
              <a:rPr lang="en-US" dirty="0"/>
              <a:t>	</a:t>
            </a:r>
            <a:r>
              <a:rPr lang="en-US" dirty="0">
                <a:latin typeface="Arial" panose="020B0604020202020204" pitchFamily="34" charset="0"/>
                <a:cs typeface="Arial" panose="020B0604020202020204" pitchFamily="34" charset="0"/>
              </a:rPr>
              <a:t>3.2.2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streaming data</a:t>
            </a:r>
          </a:p>
          <a:p>
            <a:endParaRPr lang="en-US" sz="2000" dirty="0"/>
          </a:p>
        </p:txBody>
      </p:sp>
      <p:sp>
        <p:nvSpPr>
          <p:cNvPr id="6" name="Rectangle 5"/>
          <p:cNvSpPr/>
          <p:nvPr/>
        </p:nvSpPr>
        <p:spPr>
          <a:xfrm>
            <a:off x="304745" y="1619284"/>
            <a:ext cx="9030789" cy="2308324"/>
          </a:xfrm>
          <a:prstGeom prst="rect">
            <a:avLst/>
          </a:prstGeom>
        </p:spPr>
        <p:txBody>
          <a:bodyPr wrap="square">
            <a:spAutoFit/>
          </a:bodyPr>
          <a:lstStyle/>
          <a:p>
            <a:r>
              <a:rPr lang="en-US" dirty="0"/>
              <a:t>	 </a:t>
            </a:r>
            <a:r>
              <a:rPr lang="vi-VN" dirty="0"/>
              <a:t>Lưu dữ liệu trễ chuyến bay đã xử lý vào Cassandra để làm batch data.Thực hiện lưu theo từng batch nhỏ với thời gian xử lý là 10 giây.</a:t>
            </a:r>
            <a:br>
              <a:rPr lang="vi-VN" dirty="0"/>
            </a:br>
            <a:r>
              <a:rPr lang="vi-VN" dirty="0"/>
              <a:t>Ví dụ:</a:t>
            </a:r>
            <a:br>
              <a:rPr lang="vi-VN" dirty="0"/>
            </a:br>
            <a:br>
              <a:rPr lang="en-US" dirty="0"/>
            </a:br>
            <a:br>
              <a:rPr lang="en-US" dirty="0"/>
            </a:br>
            <a:br>
              <a:rPr lang="vi-VN" dirty="0"/>
            </a:br>
            <a:endParaRPr lang="vi-VN" dirty="0">
              <a:latin typeface="Calibri" panose="020F0502020204030204" pitchFamily="34" charset="0"/>
              <a:cs typeface="Calibri" panose="020F0502020204030204" pitchFamily="34" charset="0"/>
            </a:endParaRPr>
          </a:p>
          <a:p>
            <a:endParaRPr lang="vi-VN" dirty="0"/>
          </a:p>
        </p:txBody>
      </p:sp>
      <p:pic>
        <p:nvPicPr>
          <p:cNvPr id="15362" name="Picture 2" descr="https://lh7-rt.googleusercontent.com/docsz/AD_4nXfvt3xxCyANov9n27EJNR-P-b2vqlytd80hilv8zq2CPsXtBlq3P0I14b796_2Xa2EzmCZCuCIrIyKcfZVyYuADaLY8tWEixO9LRoWkb6FKF51kPN1D2WF5Ad69Dfjpt6DMsDXAF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706" y="2561395"/>
            <a:ext cx="7910865" cy="195729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lh7-rt.googleusercontent.com/docsz/AD_4nXfcsjB-C1Nwf2GU6HxLn_bfswqHuRwBLVRFvbpIJ9GfwEPga0TrLS-Gts6LLM3u2F7-qVk0nKqLKKacWLvpiZMr9vJqLeaxTZ2pV1J9eUglEHjJRQMY6hTQ3Hxybuym55G2YfVK?key=RqWlZieafc7YAymlDjdz4vN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06" y="4683393"/>
            <a:ext cx="573405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65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3.3.1. </a:t>
            </a:r>
            <a:r>
              <a:rPr lang="en-US" dirty="0" err="1"/>
              <a:t>Triển</a:t>
            </a:r>
            <a:r>
              <a:rPr lang="en-US" dirty="0"/>
              <a:t> </a:t>
            </a:r>
            <a:r>
              <a:rPr lang="en-US" dirty="0" err="1"/>
              <a:t>khai</a:t>
            </a:r>
            <a:r>
              <a:rPr lang="en-US" dirty="0"/>
              <a:t> </a:t>
            </a:r>
            <a:r>
              <a:rPr lang="en-US" dirty="0" err="1"/>
              <a:t>Grafana</a:t>
            </a:r>
            <a:r>
              <a:rPr lang="en-US" dirty="0"/>
              <a:t> </a:t>
            </a:r>
            <a:r>
              <a:rPr lang="en-US" dirty="0" err="1"/>
              <a:t>và</a:t>
            </a:r>
            <a:r>
              <a:rPr lang="en-US" dirty="0"/>
              <a:t> </a:t>
            </a:r>
            <a:r>
              <a:rPr lang="en-US" dirty="0" err="1"/>
              <a:t>InfluxDB</a:t>
            </a:r>
            <a:r>
              <a:rPr lang="en-US" dirty="0"/>
              <a:t> </a:t>
            </a:r>
            <a:r>
              <a:rPr lang="en-US" dirty="0" err="1"/>
              <a:t>bằng</a:t>
            </a:r>
            <a:r>
              <a:rPr lang="en-US" dirty="0"/>
              <a:t> Docker Compose</a:t>
            </a:r>
          </a:p>
          <a:p>
            <a:endParaRPr lang="en-US" sz="2000" dirty="0"/>
          </a:p>
          <a:p>
            <a:r>
              <a:rPr lang="en-US" sz="2000" dirty="0"/>
              <a:t>	</a:t>
            </a:r>
            <a:endParaRPr lang="en-US" sz="2800" dirty="0"/>
          </a:p>
        </p:txBody>
      </p:sp>
      <p:sp>
        <p:nvSpPr>
          <p:cNvPr id="6" name="Rectangle 5"/>
          <p:cNvSpPr/>
          <p:nvPr/>
        </p:nvSpPr>
        <p:spPr>
          <a:xfrm>
            <a:off x="-87086" y="1814253"/>
            <a:ext cx="9117874" cy="2800767"/>
          </a:xfrm>
          <a:prstGeom prst="rect">
            <a:avLst/>
          </a:prstGeom>
        </p:spPr>
        <p:txBody>
          <a:bodyPr wrap="square">
            <a:spAutoFit/>
          </a:bodyPr>
          <a:lstStyle/>
          <a:p>
            <a:pPr marL="457200">
              <a:spcBef>
                <a:spcPts val="1200"/>
              </a:spcBef>
              <a:spcAft>
                <a:spcPts val="1200"/>
              </a:spcAft>
            </a:pPr>
            <a:r>
              <a:rPr lang="vi-VN" dirty="0">
                <a:solidFill>
                  <a:srgbClr val="000000"/>
                </a:solidFill>
              </a:rPr>
              <a:t>Tệp cấu hình Docker Compose (“visualization/docker-compose.yml”) chứa các thông số để triển khai Grafana và InfluxDB.</a:t>
            </a:r>
            <a:endParaRPr lang="en-US" dirty="0"/>
          </a:p>
          <a:p>
            <a:pPr marL="457200">
              <a:spcBef>
                <a:spcPts val="1200"/>
              </a:spcBef>
              <a:spcAft>
                <a:spcPts val="1200"/>
              </a:spcAft>
            </a:pPr>
            <a:r>
              <a:rPr lang="vi-VN" dirty="0">
                <a:solidFill>
                  <a:srgbClr val="000000"/>
                </a:solidFill>
              </a:rPr>
              <a:t>Trong tệp này, phần khai báo volumes cần được tùy chỉnh để đường dẫn đến thư mục cấu hình Grafana phù hợp với máy chủ cục bộ.</a:t>
            </a:r>
            <a:endParaRPr lang="vi-VN" dirty="0"/>
          </a:p>
          <a:p>
            <a:pPr marL="457200">
              <a:spcBef>
                <a:spcPts val="1200"/>
              </a:spcBef>
              <a:spcAft>
                <a:spcPts val="1200"/>
              </a:spcAft>
            </a:pPr>
            <a:r>
              <a:rPr lang="vi-VN" dirty="0">
                <a:solidFill>
                  <a:srgbClr val="000000"/>
                </a:solidFill>
              </a:rPr>
              <a:t>Ví dụ cấu hình mã như sau:</a:t>
            </a:r>
            <a:endParaRPr lang="vi-VN" dirty="0"/>
          </a:p>
          <a:p>
            <a:br>
              <a:rPr lang="vi-VN" dirty="0"/>
            </a:br>
            <a:endParaRPr lang="en-US" dirty="0"/>
          </a:p>
        </p:txBody>
      </p:sp>
      <p:pic>
        <p:nvPicPr>
          <p:cNvPr id="16386" name="Picture 2" descr="https://lh7-rt.googleusercontent.com/docsz/AD_4nXce7_oYjZVii2QUFNKIVg-kvLLlg3yXMl1WU64tf7Ehqk_UtmfFu5pt-5KpOzABWPNOSPDNln0kcRqJ_DZIFO_FKI6qO5bzDSt2f7yQ_EA2ypbgiFRaPst4-amf9CQD0WCC7ROHB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4014944"/>
            <a:ext cx="5734050" cy="6000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6195" y="4702453"/>
            <a:ext cx="8211311" cy="369332"/>
          </a:xfrm>
          <a:prstGeom prst="rect">
            <a:avLst/>
          </a:prstGeom>
        </p:spPr>
        <p:txBody>
          <a:bodyPr wrap="square">
            <a:spAutoFit/>
          </a:bodyPr>
          <a:lstStyle/>
          <a:p>
            <a:r>
              <a:rPr lang="en-US" dirty="0" err="1">
                <a:solidFill>
                  <a:srgbClr val="000000"/>
                </a:solidFill>
                <a:latin typeface="Arial" panose="020B0604020202020204" pitchFamily="34" charset="0"/>
              </a:rPr>
              <a:t>Sau</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khi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tùy</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chỉnh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xong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chạy</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lệnh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sau</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để</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khởi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động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Grafana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và</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InfluxDB</a:t>
            </a:r>
            <a:r>
              <a:rPr lang="en-US" dirty="0">
                <a:solidFill>
                  <a:srgbClr val="000000"/>
                </a:solidFill>
                <a:latin typeface="Arial" panose="020B0604020202020204" pitchFamily="34" charset="0"/>
              </a:rPr>
              <a:t>:</a:t>
            </a:r>
            <a:endParaRPr lang="en-US" dirty="0"/>
          </a:p>
        </p:txBody>
      </p:sp>
      <p:pic>
        <p:nvPicPr>
          <p:cNvPr id="16388" name="Picture 4" descr="https://lh7-rt.googleusercontent.com/docsz/AD_4nXcUBQIEaxzDqDUTE3fQJgjTPzDH9DP7VdMUqja4UPORzDo7iyq7mR5y-rHTAXYtRcZ-sDCuL5hmDgbeoUq1IhEwIuig167PkS7nGIhPM6oANoyR_XVxL8iNQOG1ZuvGeUqUiZ2T?key=RqWlZieafc7YAymlDjdz4vN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5327420"/>
            <a:ext cx="573405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604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3.3.2. </a:t>
            </a:r>
            <a:r>
              <a:rPr lang="en-US" dirty="0" err="1"/>
              <a:t>Cấu</a:t>
            </a:r>
            <a:r>
              <a:rPr lang="en-US" dirty="0"/>
              <a:t> </a:t>
            </a:r>
            <a:r>
              <a:rPr lang="en-US" dirty="0" err="1"/>
              <a:t>hình</a:t>
            </a:r>
            <a:r>
              <a:rPr lang="en-US" dirty="0"/>
              <a:t> Data Source </a:t>
            </a:r>
            <a:r>
              <a:rPr lang="en-US" dirty="0" err="1"/>
              <a:t>và</a:t>
            </a:r>
            <a:r>
              <a:rPr lang="en-US" dirty="0"/>
              <a:t> Dashboard</a:t>
            </a:r>
          </a:p>
          <a:p>
            <a:endParaRPr lang="en-US" sz="2000" dirty="0"/>
          </a:p>
          <a:p>
            <a:r>
              <a:rPr lang="en-US" sz="2000" dirty="0"/>
              <a:t>	</a:t>
            </a:r>
            <a:endParaRPr lang="en-US" sz="2800" dirty="0"/>
          </a:p>
        </p:txBody>
      </p:sp>
      <p:sp>
        <p:nvSpPr>
          <p:cNvPr id="6" name="Rectangle 5"/>
          <p:cNvSpPr/>
          <p:nvPr/>
        </p:nvSpPr>
        <p:spPr>
          <a:xfrm>
            <a:off x="235077" y="1740031"/>
            <a:ext cx="9117874" cy="2031325"/>
          </a:xfrm>
          <a:prstGeom prst="rect">
            <a:avLst/>
          </a:prstGeom>
        </p:spPr>
        <p:txBody>
          <a:bodyPr wrap="square">
            <a:spAutoFit/>
          </a:bodyPr>
          <a:lstStyle/>
          <a:p>
            <a:r>
              <a:rPr lang="en-US" dirty="0"/>
              <a:t>	</a:t>
            </a:r>
            <a:r>
              <a:rPr lang="vi-VN" dirty="0"/>
              <a:t>Datasource: Grafana được kết nối với InfluxDB thông qua tệp cấu hình datasource.yml.</a:t>
            </a:r>
          </a:p>
          <a:p>
            <a:r>
              <a:rPr lang="vi-VN" dirty="0"/>
              <a:t>Thông số truy cập (token, URL) của InfluxDB phải được cập nhật phù hợp khi triển khai thực tế. Ví dụ:</a:t>
            </a:r>
          </a:p>
          <a:p>
            <a:br>
              <a:rPr lang="vi-VN" dirty="0"/>
            </a:br>
            <a:br>
              <a:rPr lang="vi-VN" dirty="0"/>
            </a:br>
            <a:endParaRPr lang="en-US" dirty="0"/>
          </a:p>
        </p:txBody>
      </p:sp>
      <p:pic>
        <p:nvPicPr>
          <p:cNvPr id="18434" name="Picture 2" descr="https://lh7-rt.googleusercontent.com/docsz/AD_4nXdRUn0UyVQ-91rjzSA1IcWCxUIXhwE1cZ8xSaUmjWTnYIVrwNBy15T-eg2JTE7q4un4hrSMw0IuCjJUfpTLe69V6lrz1UAHx7TEE8FyCrK3nKY-vJz3qHPWczDymTdEQ3YSAc7kL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246" y="3004986"/>
            <a:ext cx="5131254" cy="236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96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3.3.2. </a:t>
            </a:r>
            <a:r>
              <a:rPr lang="en-US" dirty="0" err="1"/>
              <a:t>Cấu</a:t>
            </a:r>
            <a:r>
              <a:rPr lang="en-US" dirty="0"/>
              <a:t> </a:t>
            </a:r>
            <a:r>
              <a:rPr lang="en-US" dirty="0" err="1"/>
              <a:t>hình</a:t>
            </a:r>
            <a:r>
              <a:rPr lang="en-US" dirty="0"/>
              <a:t> Data Source </a:t>
            </a:r>
            <a:r>
              <a:rPr lang="en-US" dirty="0" err="1"/>
              <a:t>và</a:t>
            </a:r>
            <a:r>
              <a:rPr lang="en-US" dirty="0"/>
              <a:t> Dashboard</a:t>
            </a:r>
          </a:p>
          <a:p>
            <a:endParaRPr lang="en-US" sz="2000" dirty="0"/>
          </a:p>
          <a:p>
            <a:r>
              <a:rPr lang="en-US" sz="2000" dirty="0"/>
              <a:t>	</a:t>
            </a:r>
            <a:endParaRPr lang="en-US" sz="2800" dirty="0"/>
          </a:p>
        </p:txBody>
      </p:sp>
      <p:sp>
        <p:nvSpPr>
          <p:cNvPr id="6" name="Rectangle 5"/>
          <p:cNvSpPr/>
          <p:nvPr/>
        </p:nvSpPr>
        <p:spPr>
          <a:xfrm>
            <a:off x="235077" y="1740031"/>
            <a:ext cx="9117874" cy="2031325"/>
          </a:xfrm>
          <a:prstGeom prst="rect">
            <a:avLst/>
          </a:prstGeom>
        </p:spPr>
        <p:txBody>
          <a:bodyPr wrap="square">
            <a:spAutoFit/>
          </a:bodyPr>
          <a:lstStyle/>
          <a:p>
            <a:r>
              <a:rPr lang="en-US" dirty="0"/>
              <a:t>	</a:t>
            </a:r>
            <a:r>
              <a:rPr lang="vi-VN" dirty="0"/>
              <a:t>Dashboard: Tệp flight_dashboard.json định nghĩa bố cục biểu đồ, bao gồm:</a:t>
            </a:r>
          </a:p>
          <a:p>
            <a:pPr fontAlgn="base"/>
            <a:r>
              <a:rPr lang="vi-VN" dirty="0"/>
              <a:t>Dữ liệu chuyến bay.</a:t>
            </a:r>
          </a:p>
          <a:p>
            <a:pPr fontAlgn="base"/>
            <a:r>
              <a:rPr lang="en-US" dirty="0"/>
              <a:t>		- </a:t>
            </a:r>
            <a:r>
              <a:rPr lang="vi-VN" dirty="0"/>
              <a:t>Xu hướng theo thời gian.</a:t>
            </a:r>
          </a:p>
          <a:p>
            <a:pPr fontAlgn="base"/>
            <a:r>
              <a:rPr lang="en-US" dirty="0"/>
              <a:t>		- </a:t>
            </a:r>
            <a:r>
              <a:rPr lang="vi-VN" dirty="0"/>
              <a:t>Các chỉ số tổng hợp.</a:t>
            </a:r>
          </a:p>
          <a:p>
            <a:br>
              <a:rPr lang="vi-VN" dirty="0"/>
            </a:br>
            <a:br>
              <a:rPr lang="vi-VN" dirty="0"/>
            </a:br>
            <a:endParaRPr lang="en-US" dirty="0"/>
          </a:p>
        </p:txBody>
      </p:sp>
      <p:pic>
        <p:nvPicPr>
          <p:cNvPr id="19458" name="Picture 2" descr="https://lh7-rt.googleusercontent.com/docsz/AD_4nXdisNX3VY39Ozt6LtUryKTqrRhwENHSsOjuj6I-8ABPl9kPbyYvfKhAKeUNl7-ekS7nEEeWeLC2Ae3TYjLwLYSKzuj5aAFPyKBx3SZhWr4QddK8gDCaRMdcxtJk0jVy-Kw4XJvL0w?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083" y="3390565"/>
            <a:ext cx="5734050"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36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3.3.3. </a:t>
            </a:r>
            <a:r>
              <a:rPr lang="en-US" dirty="0" err="1"/>
              <a:t>Phân</a:t>
            </a:r>
            <a:r>
              <a:rPr lang="en-US" dirty="0"/>
              <a:t> </a:t>
            </a:r>
            <a:r>
              <a:rPr lang="en-US" dirty="0" err="1"/>
              <a:t>tích</a:t>
            </a:r>
            <a:r>
              <a:rPr lang="en-US" dirty="0"/>
              <a:t> </a:t>
            </a:r>
            <a:r>
              <a:rPr lang="en-US" dirty="0" err="1"/>
              <a:t>và</a:t>
            </a:r>
            <a:r>
              <a:rPr lang="en-US" dirty="0"/>
              <a:t> </a:t>
            </a:r>
            <a:r>
              <a:rPr lang="en-US" dirty="0" err="1"/>
              <a:t>truy</a:t>
            </a:r>
            <a:r>
              <a:rPr lang="en-US" dirty="0"/>
              <a:t> </a:t>
            </a:r>
            <a:r>
              <a:rPr lang="en-US" dirty="0" err="1"/>
              <a:t>vấn</a:t>
            </a:r>
            <a:r>
              <a:rPr lang="en-US" dirty="0"/>
              <a:t> </a:t>
            </a:r>
            <a:r>
              <a:rPr lang="en-US" dirty="0" err="1"/>
              <a:t>dữ</a:t>
            </a:r>
            <a:r>
              <a:rPr lang="en-US" dirty="0"/>
              <a:t> </a:t>
            </a:r>
            <a:r>
              <a:rPr lang="en-US" dirty="0" err="1"/>
              <a:t>liệu</a:t>
            </a:r>
            <a:r>
              <a:rPr lang="en-US" dirty="0"/>
              <a:t> </a:t>
            </a:r>
            <a:r>
              <a:rPr lang="en-US" dirty="0" err="1"/>
              <a:t>bằng</a:t>
            </a:r>
            <a:r>
              <a:rPr lang="en-US" dirty="0"/>
              <a:t> </a:t>
            </a:r>
            <a:r>
              <a:rPr lang="en-US" dirty="0" err="1"/>
              <a:t>Jupyter</a:t>
            </a:r>
            <a:r>
              <a:rPr lang="en-US" dirty="0"/>
              <a:t> Notebook</a:t>
            </a:r>
          </a:p>
          <a:p>
            <a:endParaRPr lang="en-US" sz="2000" dirty="0"/>
          </a:p>
          <a:p>
            <a:r>
              <a:rPr lang="en-US" sz="2000" dirty="0"/>
              <a:t>	</a:t>
            </a:r>
            <a:endParaRPr lang="en-US" sz="2800" dirty="0"/>
          </a:p>
        </p:txBody>
      </p:sp>
      <p:sp>
        <p:nvSpPr>
          <p:cNvPr id="6" name="Rectangle 5"/>
          <p:cNvSpPr/>
          <p:nvPr/>
        </p:nvSpPr>
        <p:spPr>
          <a:xfrm>
            <a:off x="235077" y="1740031"/>
            <a:ext cx="7985814" cy="1477328"/>
          </a:xfrm>
          <a:prstGeom prst="rect">
            <a:avLst/>
          </a:prstGeom>
        </p:spPr>
        <p:txBody>
          <a:bodyPr wrap="square">
            <a:spAutoFit/>
          </a:bodyPr>
          <a:lstStyle/>
          <a:p>
            <a:r>
              <a:rPr lang="en-US" dirty="0"/>
              <a:t>	</a:t>
            </a:r>
            <a:r>
              <a:rPr lang="vi-VN" dirty="0"/>
              <a:t>Tệp Notebook (“batch-analysis.ipynb”) cung cấp các bước:</a:t>
            </a:r>
          </a:p>
          <a:p>
            <a:pPr fontAlgn="base"/>
            <a:r>
              <a:rPr lang="en-US" dirty="0"/>
              <a:t>1. </a:t>
            </a:r>
            <a:r>
              <a:rPr lang="vi-VN" dirty="0"/>
              <a:t>Kết nối đến Cassandra bằng thư viện cassandra-driver.</a:t>
            </a:r>
          </a:p>
          <a:p>
            <a:br>
              <a:rPr lang="vi-VN" dirty="0"/>
            </a:br>
            <a:br>
              <a:rPr lang="vi-VN" dirty="0"/>
            </a:br>
            <a:endParaRPr lang="en-US" dirty="0"/>
          </a:p>
        </p:txBody>
      </p:sp>
      <p:pic>
        <p:nvPicPr>
          <p:cNvPr id="20482" name="Picture 2" descr="https://lh7-rt.googleusercontent.com/docsz/AD_4nXcpCWGl7guR-5wccFAdHr3Ok3DZWnxOI8sZGHuOR1CikZBOMwPzFI8jkUxeS4xFZStKjsdZ17v8rH6BGPyJUjwyYHbkWkt7iUFk_txHsR4UJh56Q_X5aGIXJnxNeeyT4pbweRKETQ?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959" y="2494442"/>
            <a:ext cx="57340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lh7-rt.googleusercontent.com/docsz/AD_4nXfQ91xqcX_9EUyuhdVkdJi2xQR7G-guUv4W2cjVkeuHHrGmCungx7yvShozAMXDlBluCcefAtc4_q1az6-Y2nJPK2Ovq4_XP3w8xAu4uBktn0w2AKd0fKR3Wr8-M92nfT7_cyTp?key=RqWlZieafc7YAymlDjdz4vN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633" y="5029063"/>
            <a:ext cx="5734050" cy="914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077" y="4340744"/>
            <a:ext cx="7397932" cy="369332"/>
          </a:xfrm>
          <a:prstGeom prst="rect">
            <a:avLst/>
          </a:prstGeom>
        </p:spPr>
        <p:txBody>
          <a:bodyPr wrap="square">
            <a:spAutoFit/>
          </a:bodyPr>
          <a:lstStyle/>
          <a:p>
            <a:r>
              <a:rPr lang="en-US" dirty="0"/>
              <a:t>2. </a:t>
            </a:r>
            <a:r>
              <a:rPr lang="en-US" dirty="0" err="1"/>
              <a:t>Truy</a:t>
            </a:r>
            <a:r>
              <a:rPr lang="en-US" dirty="0"/>
              <a:t> </a:t>
            </a:r>
            <a:r>
              <a:rPr lang="en-US" dirty="0" err="1"/>
              <a:t>vấn</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các</a:t>
            </a:r>
            <a:r>
              <a:rPr lang="en-US" dirty="0"/>
              <a:t> </a:t>
            </a:r>
            <a:r>
              <a:rPr lang="en-US" dirty="0" err="1"/>
              <a:t>bảng</a:t>
            </a:r>
            <a:r>
              <a:rPr lang="en-US" dirty="0"/>
              <a:t> (</a:t>
            </a:r>
            <a:r>
              <a:rPr lang="en-US" dirty="0" err="1"/>
              <a:t>đánh</a:t>
            </a:r>
            <a:r>
              <a:rPr lang="en-US" dirty="0"/>
              <a:t> </a:t>
            </a:r>
            <a:r>
              <a:rPr lang="en-US" dirty="0" err="1"/>
              <a:t>giá</a:t>
            </a:r>
            <a:r>
              <a:rPr lang="en-US" dirty="0"/>
              <a:t> </a:t>
            </a:r>
            <a:r>
              <a:rPr lang="en-US" dirty="0" err="1"/>
              <a:t>chuyến</a:t>
            </a:r>
            <a:r>
              <a:rPr lang="en-US" dirty="0"/>
              <a:t> bay, </a:t>
            </a:r>
            <a:r>
              <a:rPr lang="en-US" dirty="0" err="1"/>
              <a:t>thời</a:t>
            </a:r>
            <a:r>
              <a:rPr lang="en-US" dirty="0"/>
              <a:t> </a:t>
            </a:r>
            <a:r>
              <a:rPr lang="en-US" dirty="0" err="1"/>
              <a:t>gian</a:t>
            </a:r>
            <a:r>
              <a:rPr lang="en-US" dirty="0"/>
              <a:t> bay, v.v.).</a:t>
            </a:r>
          </a:p>
        </p:txBody>
      </p:sp>
    </p:spTree>
    <p:extLst>
      <p:ext uri="{BB962C8B-B14F-4D97-AF65-F5344CB8AC3E}">
        <p14:creationId xmlns:p14="http://schemas.microsoft.com/office/powerpoint/2010/main" val="2375689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415772"/>
          </a:xfrm>
          <a:prstGeom prst="rect">
            <a:avLst/>
          </a:prstGeom>
          <a:noFill/>
        </p:spPr>
        <p:txBody>
          <a:bodyPr wrap="square" rtlCol="0">
            <a:spAutoFit/>
          </a:bodyPr>
          <a:lstStyle/>
          <a:p>
            <a:r>
              <a:rPr lang="en-US" sz="2800" dirty="0"/>
              <a:t>3.3. </a:t>
            </a:r>
            <a:r>
              <a:rPr lang="en-US" sz="2800" dirty="0" err="1"/>
              <a:t>Triển</a:t>
            </a:r>
            <a:r>
              <a:rPr lang="en-US" sz="2800" dirty="0"/>
              <a:t> </a:t>
            </a:r>
            <a:r>
              <a:rPr lang="en-US" sz="2800" dirty="0" err="1"/>
              <a:t>khai</a:t>
            </a:r>
            <a:r>
              <a:rPr lang="en-US" sz="2800" dirty="0"/>
              <a:t> serving layer</a:t>
            </a:r>
            <a:endParaRPr lang="en-US" dirty="0"/>
          </a:p>
          <a:p>
            <a:r>
              <a:rPr lang="en-US" dirty="0"/>
              <a:t>	3.3.3. </a:t>
            </a:r>
            <a:r>
              <a:rPr lang="en-US" dirty="0" err="1"/>
              <a:t>Phân</a:t>
            </a:r>
            <a:r>
              <a:rPr lang="en-US" dirty="0"/>
              <a:t> </a:t>
            </a:r>
            <a:r>
              <a:rPr lang="en-US" dirty="0" err="1"/>
              <a:t>tích</a:t>
            </a:r>
            <a:r>
              <a:rPr lang="en-US" dirty="0"/>
              <a:t> </a:t>
            </a:r>
            <a:r>
              <a:rPr lang="en-US" dirty="0" err="1"/>
              <a:t>và</a:t>
            </a:r>
            <a:r>
              <a:rPr lang="en-US" dirty="0"/>
              <a:t> </a:t>
            </a:r>
            <a:r>
              <a:rPr lang="en-US" dirty="0" err="1"/>
              <a:t>truy</a:t>
            </a:r>
            <a:r>
              <a:rPr lang="en-US" dirty="0"/>
              <a:t> </a:t>
            </a:r>
            <a:r>
              <a:rPr lang="en-US" dirty="0" err="1"/>
              <a:t>vấn</a:t>
            </a:r>
            <a:r>
              <a:rPr lang="en-US" dirty="0"/>
              <a:t> </a:t>
            </a:r>
            <a:r>
              <a:rPr lang="en-US" dirty="0" err="1"/>
              <a:t>dữ</a:t>
            </a:r>
            <a:r>
              <a:rPr lang="en-US" dirty="0"/>
              <a:t> </a:t>
            </a:r>
            <a:r>
              <a:rPr lang="en-US" dirty="0" err="1"/>
              <a:t>liệu</a:t>
            </a:r>
            <a:r>
              <a:rPr lang="en-US" dirty="0"/>
              <a:t> </a:t>
            </a:r>
            <a:r>
              <a:rPr lang="en-US" dirty="0" err="1"/>
              <a:t>bằng</a:t>
            </a:r>
            <a:r>
              <a:rPr lang="en-US" dirty="0"/>
              <a:t> </a:t>
            </a:r>
            <a:r>
              <a:rPr lang="en-US" dirty="0" err="1"/>
              <a:t>Jupyter</a:t>
            </a:r>
            <a:r>
              <a:rPr lang="en-US" dirty="0"/>
              <a:t> Notebook</a:t>
            </a:r>
          </a:p>
          <a:p>
            <a:endParaRPr lang="en-US" sz="2000" dirty="0"/>
          </a:p>
          <a:p>
            <a:r>
              <a:rPr lang="en-US" sz="2000" dirty="0"/>
              <a:t>	</a:t>
            </a:r>
            <a:endParaRPr lang="en-US" sz="2800" dirty="0"/>
          </a:p>
        </p:txBody>
      </p:sp>
      <p:sp>
        <p:nvSpPr>
          <p:cNvPr id="6" name="Rectangle 5"/>
          <p:cNvSpPr/>
          <p:nvPr/>
        </p:nvSpPr>
        <p:spPr>
          <a:xfrm>
            <a:off x="235077" y="1740031"/>
            <a:ext cx="7985814" cy="1200329"/>
          </a:xfrm>
          <a:prstGeom prst="rect">
            <a:avLst/>
          </a:prstGeom>
        </p:spPr>
        <p:txBody>
          <a:bodyPr wrap="square">
            <a:spAutoFit/>
          </a:bodyPr>
          <a:lstStyle/>
          <a:p>
            <a:r>
              <a:rPr lang="en-US" dirty="0"/>
              <a:t>	3. </a:t>
            </a:r>
            <a:r>
              <a:rPr lang="en-US" dirty="0" err="1"/>
              <a:t>Phân</a:t>
            </a:r>
            <a:r>
              <a:rPr lang="en-US" dirty="0"/>
              <a:t> </a:t>
            </a:r>
            <a:r>
              <a:rPr lang="en-US" dirty="0" err="1"/>
              <a:t>tích</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tạo</a:t>
            </a:r>
            <a:r>
              <a:rPr lang="en-US" dirty="0"/>
              <a:t> </a:t>
            </a:r>
            <a:r>
              <a:rPr lang="en-US" dirty="0" err="1"/>
              <a:t>biểu</a:t>
            </a:r>
            <a:r>
              <a:rPr lang="en-US" dirty="0"/>
              <a:t> </a:t>
            </a:r>
            <a:r>
              <a:rPr lang="en-US" dirty="0" err="1"/>
              <a:t>đồ</a:t>
            </a:r>
            <a:r>
              <a:rPr lang="en-US" dirty="0"/>
              <a:t> </a:t>
            </a:r>
            <a:r>
              <a:rPr lang="en-US" dirty="0" err="1"/>
              <a:t>dùng</a:t>
            </a:r>
            <a:r>
              <a:rPr lang="en-US" dirty="0"/>
              <a:t> pandas </a:t>
            </a:r>
            <a:r>
              <a:rPr lang="en-US" dirty="0" err="1"/>
              <a:t>và</a:t>
            </a:r>
            <a:r>
              <a:rPr lang="en-US" dirty="0"/>
              <a:t> </a:t>
            </a:r>
            <a:r>
              <a:rPr lang="en-US" dirty="0" err="1"/>
              <a:t>matplotlib</a:t>
            </a:r>
            <a:r>
              <a:rPr lang="en-US" dirty="0"/>
              <a:t>.</a:t>
            </a:r>
          </a:p>
          <a:p>
            <a:br>
              <a:rPr lang="vi-VN" dirty="0"/>
            </a:br>
            <a:br>
              <a:rPr lang="vi-VN" dirty="0"/>
            </a:br>
            <a:endParaRPr lang="en-US" dirty="0"/>
          </a:p>
        </p:txBody>
      </p:sp>
      <p:pic>
        <p:nvPicPr>
          <p:cNvPr id="21506" name="Picture 2" descr="https://lh7-rt.googleusercontent.com/docsz/AD_4nXfQ91xqcX_9EUyuhdVkdJi2xQR7G-guUv4W2cjVkeuHHrGmCungx7yvShozAMXDlBluCcefAtc4_q1az6-Y2nJPK2Ovq4_XP3w8xAu4uBktn0w2AKd0fKR3Wr8-M92nfT7_cyTp?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089" y="2656691"/>
            <a:ext cx="5734050" cy="91440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lh7-rt.googleusercontent.com/docsz/AD_4nXei1RorkmFDQR49N2RXHK03eAXPaky1Nj8DFTPf48uUhSU-xieDIE5RR1-j6Oe-LRBPIG2ljNCjzXdur6MuD_1DQYJL0fAG4Wa6UMJvkV7VsDs_RVl1rySYdoHJajsW78qZW9hMBg?key=RqWlZieafc7YAymlDjdz4vN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328" y="3744787"/>
            <a:ext cx="5734050" cy="30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8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3200" dirty="0"/>
              <a:t>1. </a:t>
            </a:r>
            <a:r>
              <a:rPr lang="en-US" sz="3200" dirty="0" err="1"/>
              <a:t>Đặt</a:t>
            </a:r>
            <a:r>
              <a:rPr lang="en-US" sz="3200" dirty="0"/>
              <a:t> </a:t>
            </a:r>
            <a:r>
              <a:rPr lang="en-US" sz="3200" dirty="0" err="1"/>
              <a:t>vấn</a:t>
            </a:r>
            <a:r>
              <a:rPr lang="en-US" sz="3200" dirty="0"/>
              <a:t> </a:t>
            </a:r>
            <a:r>
              <a:rPr lang="en-US" sz="3200" dirty="0" err="1"/>
              <a:t>đề</a:t>
            </a:r>
            <a:endParaRPr lang="en-US" sz="3200" dirty="0"/>
          </a:p>
        </p:txBody>
      </p:sp>
      <p:sp>
        <p:nvSpPr>
          <p:cNvPr id="5" name="TextBox 4"/>
          <p:cNvSpPr txBox="1"/>
          <p:nvPr/>
        </p:nvSpPr>
        <p:spPr>
          <a:xfrm>
            <a:off x="235077" y="966651"/>
            <a:ext cx="2516832" cy="523220"/>
          </a:xfrm>
          <a:prstGeom prst="rect">
            <a:avLst/>
          </a:prstGeom>
          <a:noFill/>
        </p:spPr>
        <p:txBody>
          <a:bodyPr wrap="square" rtlCol="0">
            <a:spAutoFit/>
          </a:bodyPr>
          <a:lstStyle/>
          <a:p>
            <a:r>
              <a:rPr lang="en-US" sz="2800" dirty="0"/>
              <a:t>1.1. </a:t>
            </a:r>
            <a:r>
              <a:rPr lang="en-US" sz="2800" dirty="0" err="1"/>
              <a:t>Đặt</a:t>
            </a:r>
            <a:r>
              <a:rPr lang="en-US" sz="2800" dirty="0"/>
              <a:t> </a:t>
            </a:r>
            <a:r>
              <a:rPr lang="en-US" sz="2800" dirty="0" err="1"/>
              <a:t>vấn</a:t>
            </a:r>
            <a:r>
              <a:rPr lang="en-US" sz="2800" dirty="0"/>
              <a:t> </a:t>
            </a:r>
            <a:r>
              <a:rPr lang="en-US" sz="2800" dirty="0" err="1"/>
              <a:t>đề</a:t>
            </a:r>
            <a:endParaRPr lang="en-US" sz="2800" dirty="0"/>
          </a:p>
        </p:txBody>
      </p:sp>
      <p:sp>
        <p:nvSpPr>
          <p:cNvPr id="8" name="Rectangle 7"/>
          <p:cNvSpPr/>
          <p:nvPr/>
        </p:nvSpPr>
        <p:spPr>
          <a:xfrm>
            <a:off x="165464" y="1706919"/>
            <a:ext cx="8743459" cy="369332"/>
          </a:xfrm>
          <a:prstGeom prst="rect">
            <a:avLst/>
          </a:prstGeom>
        </p:spPr>
        <p:txBody>
          <a:bodyPr wrap="square">
            <a:spAutoFit/>
          </a:bodyPr>
          <a:lstStyle/>
          <a:p>
            <a:r>
              <a:rPr lang="en-US" dirty="0"/>
              <a:t>	</a:t>
            </a:r>
            <a:endParaRPr lang="en-US" sz="2000" dirty="0"/>
          </a:p>
        </p:txBody>
      </p:sp>
      <p:sp>
        <p:nvSpPr>
          <p:cNvPr id="7" name="Rectangle 6"/>
          <p:cNvSpPr/>
          <p:nvPr/>
        </p:nvSpPr>
        <p:spPr>
          <a:xfrm>
            <a:off x="161108" y="1489871"/>
            <a:ext cx="8982892" cy="2585323"/>
          </a:xfrm>
          <a:prstGeom prst="rect">
            <a:avLst/>
          </a:prstGeom>
        </p:spPr>
        <p:txBody>
          <a:bodyPr wrap="square">
            <a:spAutoFit/>
          </a:bodyPr>
          <a:lstStyle/>
          <a:p>
            <a:r>
              <a:rPr lang="en-US" dirty="0"/>
              <a:t>	</a:t>
            </a:r>
            <a:r>
              <a:rPr lang="vi-VN" dirty="0"/>
              <a:t>Vận tải hàng không là một trong những ngành công nghiệp quan trọng, góp phần thúc đẩy sự phát triển kinh tế và kết nối toàn cầu. Tuy nhiên, các vấn đề liên quan đến chậm trễ và hủy chuyến bay gây ra không ít bất tiện cho hành khách, thiệt hại tài chính cho các hãng hàng không, và ảnh hưởng lớn đến hiệu quả vận hành của ngành.</a:t>
            </a:r>
          </a:p>
          <a:p>
            <a:r>
              <a:rPr lang="en-US" dirty="0"/>
              <a:t>	</a:t>
            </a:r>
            <a:r>
              <a:rPr lang="vi-VN" dirty="0"/>
              <a:t>Những yếu tố như thời tiết, kỹ thuật, hoạt động sân bay, và quản lý không lưu có thể làm tăng khả năng chậm trễ hoặc hủy chuyến. Vì vậy, việc phân tích dữ liệu chuyến bay, xác định các xu hướng và nguyên nhân, cũng như dự đoán các sự cố tiềm tàng là rất quan trọng để cải thiện trải nghiệm người dùng và tối ưu hóa hoạt động của ngành hàng không</a:t>
            </a:r>
          </a:p>
        </p:txBody>
      </p:sp>
      <p:pic>
        <p:nvPicPr>
          <p:cNvPr id="9" name="Picture 8"/>
          <p:cNvPicPr>
            <a:picLocks noChangeAspect="1"/>
          </p:cNvPicPr>
          <p:nvPr/>
        </p:nvPicPr>
        <p:blipFill>
          <a:blip r:embed="rId2"/>
          <a:stretch>
            <a:fillRect/>
          </a:stretch>
        </p:blipFill>
        <p:spPr>
          <a:xfrm>
            <a:off x="1558426" y="4075194"/>
            <a:ext cx="2143125" cy="2143125"/>
          </a:xfrm>
          <a:prstGeom prst="rect">
            <a:avLst/>
          </a:prstGeom>
        </p:spPr>
      </p:pic>
      <p:pic>
        <p:nvPicPr>
          <p:cNvPr id="10" name="Picture 9"/>
          <p:cNvPicPr>
            <a:picLocks noChangeAspect="1"/>
          </p:cNvPicPr>
          <p:nvPr/>
        </p:nvPicPr>
        <p:blipFill>
          <a:blip r:embed="rId3"/>
          <a:stretch>
            <a:fillRect/>
          </a:stretch>
        </p:blipFill>
        <p:spPr>
          <a:xfrm>
            <a:off x="4824549" y="4117403"/>
            <a:ext cx="2484255" cy="2039557"/>
          </a:xfrm>
          <a:prstGeom prst="rect">
            <a:avLst/>
          </a:prstGeom>
        </p:spPr>
      </p:pic>
    </p:spTree>
    <p:extLst>
      <p:ext uri="{BB962C8B-B14F-4D97-AF65-F5344CB8AC3E}">
        <p14:creationId xmlns:p14="http://schemas.microsoft.com/office/powerpoint/2010/main" val="29236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3. Chi </a:t>
            </a:r>
            <a:r>
              <a:rPr lang="en-US" sz="3200" dirty="0" err="1"/>
              <a:t>tiết</a:t>
            </a:r>
            <a:r>
              <a:rPr lang="en-US" sz="3200" dirty="0"/>
              <a:t> </a:t>
            </a:r>
            <a:r>
              <a:rPr lang="en-US" sz="3200" dirty="0" err="1"/>
              <a:t>bài</a:t>
            </a:r>
            <a:r>
              <a:rPr lang="en-US" sz="3200" dirty="0"/>
              <a:t> </a:t>
            </a:r>
            <a:r>
              <a:rPr lang="en-US" sz="3200" dirty="0" err="1"/>
              <a:t>toán</a:t>
            </a:r>
            <a:endParaRPr lang="en-US" sz="3200" dirty="0"/>
          </a:p>
        </p:txBody>
      </p:sp>
      <p:sp>
        <p:nvSpPr>
          <p:cNvPr id="5" name="TextBox 4"/>
          <p:cNvSpPr txBox="1"/>
          <p:nvPr/>
        </p:nvSpPr>
        <p:spPr>
          <a:xfrm>
            <a:off x="113156" y="935137"/>
            <a:ext cx="8494395" cy="1107996"/>
          </a:xfrm>
          <a:prstGeom prst="rect">
            <a:avLst/>
          </a:prstGeom>
          <a:noFill/>
        </p:spPr>
        <p:txBody>
          <a:bodyPr wrap="square" rtlCol="0">
            <a:spAutoFit/>
          </a:bodyPr>
          <a:lstStyle/>
          <a:p>
            <a:r>
              <a:rPr lang="en-US" sz="2800" dirty="0"/>
              <a:t>3.4. </a:t>
            </a:r>
            <a:r>
              <a:rPr lang="en-US" sz="2800" dirty="0" err="1"/>
              <a:t>Truy</a:t>
            </a:r>
            <a:r>
              <a:rPr lang="en-US" sz="2800" dirty="0"/>
              <a:t> </a:t>
            </a:r>
            <a:r>
              <a:rPr lang="en-US" sz="2800" dirty="0" err="1"/>
              <a:t>cập</a:t>
            </a:r>
            <a:r>
              <a:rPr lang="en-US" sz="2800" dirty="0"/>
              <a:t> </a:t>
            </a:r>
            <a:r>
              <a:rPr lang="en-US" sz="2800" dirty="0" err="1"/>
              <a:t>và</a:t>
            </a:r>
            <a:r>
              <a:rPr lang="en-US" sz="2800" dirty="0"/>
              <a:t> </a:t>
            </a:r>
            <a:r>
              <a:rPr lang="en-US" sz="2800" dirty="0" err="1"/>
              <a:t>xử</a:t>
            </a:r>
            <a:r>
              <a:rPr lang="en-US" sz="2800" dirty="0"/>
              <a:t> </a:t>
            </a:r>
            <a:r>
              <a:rPr lang="en-US" sz="2800" dirty="0" err="1"/>
              <a:t>lý</a:t>
            </a:r>
            <a:r>
              <a:rPr lang="en-US" sz="2800" dirty="0"/>
              <a:t> </a:t>
            </a:r>
            <a:r>
              <a:rPr lang="en-US" sz="2800" dirty="0" err="1"/>
              <a:t>Grafana</a:t>
            </a:r>
            <a:endParaRPr lang="en-US" dirty="0"/>
          </a:p>
          <a:p>
            <a:r>
              <a:rPr lang="en-US" dirty="0"/>
              <a:t>	</a:t>
            </a:r>
            <a:endParaRPr lang="en-US" sz="2000" dirty="0"/>
          </a:p>
          <a:p>
            <a:r>
              <a:rPr lang="en-US" sz="2000" dirty="0"/>
              <a:t>	</a:t>
            </a:r>
            <a:endParaRPr lang="en-US" sz="2800" dirty="0"/>
          </a:p>
        </p:txBody>
      </p:sp>
      <p:sp>
        <p:nvSpPr>
          <p:cNvPr id="4" name="Rectangle 3"/>
          <p:cNvSpPr/>
          <p:nvPr/>
        </p:nvSpPr>
        <p:spPr>
          <a:xfrm>
            <a:off x="235077" y="1489135"/>
            <a:ext cx="8778294" cy="1754326"/>
          </a:xfrm>
          <a:prstGeom prst="rect">
            <a:avLst/>
          </a:prstGeom>
        </p:spPr>
        <p:txBody>
          <a:bodyPr wrap="square">
            <a:spAutoFit/>
          </a:bodyPr>
          <a:lstStyle/>
          <a:p>
            <a:r>
              <a:rPr lang="en-US" dirty="0"/>
              <a:t>	</a:t>
            </a:r>
            <a:r>
              <a:rPr lang="en-US" dirty="0" err="1"/>
              <a:t>Truy</a:t>
            </a:r>
            <a:r>
              <a:rPr lang="en-US" dirty="0"/>
              <a:t> </a:t>
            </a:r>
            <a:r>
              <a:rPr lang="en-US" dirty="0" err="1"/>
              <a:t>cập</a:t>
            </a:r>
            <a:r>
              <a:rPr lang="en-US" dirty="0"/>
              <a:t> </a:t>
            </a:r>
            <a:r>
              <a:rPr lang="en-US" dirty="0" err="1"/>
              <a:t>Grafana</a:t>
            </a:r>
            <a:r>
              <a:rPr lang="en-US" dirty="0"/>
              <a:t> </a:t>
            </a:r>
            <a:r>
              <a:rPr lang="en-US" dirty="0" err="1"/>
              <a:t>tại</a:t>
            </a:r>
            <a:r>
              <a:rPr lang="en-US" dirty="0"/>
              <a:t> </a:t>
            </a:r>
            <a:r>
              <a:rPr lang="en-US" dirty="0" err="1"/>
              <a:t>địa</a:t>
            </a:r>
            <a:r>
              <a:rPr lang="en-US" dirty="0"/>
              <a:t> </a:t>
            </a:r>
            <a:r>
              <a:rPr lang="en-US" dirty="0" err="1"/>
              <a:t>chỉ</a:t>
            </a:r>
            <a:r>
              <a:rPr lang="en-US" dirty="0"/>
              <a:t>: localhost:3000.</a:t>
            </a:r>
          </a:p>
          <a:p>
            <a:r>
              <a:rPr lang="en-US" dirty="0" err="1"/>
              <a:t>Tài</a:t>
            </a:r>
            <a:r>
              <a:rPr lang="en-US" dirty="0"/>
              <a:t> </a:t>
            </a:r>
            <a:r>
              <a:rPr lang="en-US" dirty="0" err="1"/>
              <a:t>khoản</a:t>
            </a:r>
            <a:r>
              <a:rPr lang="en-US" dirty="0"/>
              <a:t> </a:t>
            </a:r>
            <a:r>
              <a:rPr lang="en-US" dirty="0" err="1"/>
              <a:t>mặc</a:t>
            </a:r>
            <a:r>
              <a:rPr lang="en-US" dirty="0"/>
              <a:t> </a:t>
            </a:r>
            <a:r>
              <a:rPr lang="en-US" dirty="0" err="1"/>
              <a:t>định</a:t>
            </a:r>
            <a:r>
              <a:rPr lang="en-US" dirty="0"/>
              <a:t>:</a:t>
            </a:r>
          </a:p>
          <a:p>
            <a:r>
              <a:rPr lang="en-US" dirty="0"/>
              <a:t>- User: admin</a:t>
            </a:r>
          </a:p>
          <a:p>
            <a:r>
              <a:rPr lang="en-US" dirty="0"/>
              <a:t>- Password: admin123</a:t>
            </a:r>
          </a:p>
          <a:p>
            <a:r>
              <a:rPr lang="en-US" dirty="0"/>
              <a:t>	</a:t>
            </a:r>
            <a:r>
              <a:rPr lang="en-US" dirty="0" err="1"/>
              <a:t>Trong</a:t>
            </a:r>
            <a:r>
              <a:rPr lang="en-US" dirty="0"/>
              <a:t> </a:t>
            </a:r>
            <a:r>
              <a:rPr lang="en-US" dirty="0" err="1"/>
              <a:t>giao</a:t>
            </a:r>
            <a:r>
              <a:rPr lang="en-US" dirty="0"/>
              <a:t> </a:t>
            </a:r>
            <a:r>
              <a:rPr lang="en-US" dirty="0" err="1"/>
              <a:t>diện</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theo</a:t>
            </a:r>
            <a:r>
              <a:rPr lang="en-US" dirty="0"/>
              <a:t> </a:t>
            </a:r>
            <a:r>
              <a:rPr lang="en-US" dirty="0" err="1"/>
              <a:t>dõi</a:t>
            </a:r>
            <a:r>
              <a:rPr lang="en-US" dirty="0"/>
              <a:t> </a:t>
            </a:r>
            <a:r>
              <a:rPr lang="en-US" dirty="0" err="1"/>
              <a:t>biểu</a:t>
            </a:r>
            <a:r>
              <a:rPr lang="en-US" dirty="0"/>
              <a:t> </a:t>
            </a:r>
            <a:r>
              <a:rPr lang="en-US" dirty="0" err="1"/>
              <a:t>đồ</a:t>
            </a:r>
            <a:r>
              <a:rPr lang="en-US" dirty="0"/>
              <a:t> </a:t>
            </a:r>
            <a:r>
              <a:rPr lang="en-US" dirty="0" err="1"/>
              <a:t>cấu</a:t>
            </a:r>
            <a:r>
              <a:rPr lang="en-US" dirty="0"/>
              <a:t> </a:t>
            </a:r>
            <a:r>
              <a:rPr lang="en-US" dirty="0" err="1"/>
              <a:t>hình</a:t>
            </a:r>
            <a:r>
              <a:rPr lang="en-US" dirty="0"/>
              <a:t> </a:t>
            </a:r>
            <a:r>
              <a:rPr lang="en-US" dirty="0" err="1"/>
              <a:t>sẵn</a:t>
            </a:r>
            <a:r>
              <a:rPr lang="en-US" dirty="0"/>
              <a:t> </a:t>
            </a:r>
            <a:r>
              <a:rPr lang="en-US" dirty="0" err="1"/>
              <a:t>và</a:t>
            </a:r>
            <a:r>
              <a:rPr lang="en-US" dirty="0"/>
              <a:t> </a:t>
            </a:r>
            <a:r>
              <a:rPr lang="en-US" dirty="0" err="1"/>
              <a:t>thêm</a:t>
            </a:r>
            <a:r>
              <a:rPr lang="en-US" dirty="0"/>
              <a:t> </a:t>
            </a:r>
            <a:r>
              <a:rPr lang="en-US" dirty="0" err="1"/>
              <a:t>các</a:t>
            </a:r>
            <a:r>
              <a:rPr lang="en-US" dirty="0"/>
              <a:t> </a:t>
            </a:r>
            <a:r>
              <a:rPr lang="en-US" dirty="0" err="1"/>
              <a:t>phân</a:t>
            </a:r>
            <a:r>
              <a:rPr lang="en-US" dirty="0"/>
              <a:t> </a:t>
            </a:r>
            <a:r>
              <a:rPr lang="en-US" dirty="0" err="1"/>
              <a:t>tích</a:t>
            </a:r>
            <a:r>
              <a:rPr lang="en-US" dirty="0"/>
              <a:t> </a:t>
            </a:r>
            <a:r>
              <a:rPr lang="en-US" dirty="0" err="1"/>
              <a:t>khác</a:t>
            </a:r>
            <a:r>
              <a:rPr lang="en-US" dirty="0"/>
              <a:t> </a:t>
            </a:r>
            <a:r>
              <a:rPr lang="en-US" dirty="0" err="1"/>
              <a:t>theo</a:t>
            </a:r>
            <a:r>
              <a:rPr lang="en-US" dirty="0"/>
              <a:t> </a:t>
            </a:r>
            <a:r>
              <a:rPr lang="en-US" dirty="0" err="1"/>
              <a:t>nhu</a:t>
            </a:r>
            <a:r>
              <a:rPr lang="en-US" dirty="0"/>
              <a:t> </a:t>
            </a:r>
            <a:r>
              <a:rPr lang="en-US" dirty="0" err="1"/>
              <a:t>cầu</a:t>
            </a:r>
            <a:r>
              <a:rPr lang="en-US" dirty="0"/>
              <a:t>.</a:t>
            </a:r>
          </a:p>
        </p:txBody>
      </p:sp>
    </p:spTree>
    <p:extLst>
      <p:ext uri="{BB962C8B-B14F-4D97-AF65-F5344CB8AC3E}">
        <p14:creationId xmlns:p14="http://schemas.microsoft.com/office/powerpoint/2010/main" val="2358443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4. </a:t>
            </a:r>
            <a:r>
              <a:rPr lang="en-US" sz="3200" dirty="0" err="1"/>
              <a:t>Kinh</a:t>
            </a:r>
            <a:r>
              <a:rPr lang="en-US" sz="3200" dirty="0"/>
              <a:t> </a:t>
            </a:r>
            <a:r>
              <a:rPr lang="en-US" sz="3200" dirty="0" err="1"/>
              <a:t>nghiệm</a:t>
            </a:r>
            <a:endParaRPr lang="en-US" sz="3200" dirty="0"/>
          </a:p>
        </p:txBody>
      </p:sp>
      <p:sp>
        <p:nvSpPr>
          <p:cNvPr id="5" name="TextBox 4"/>
          <p:cNvSpPr txBox="1"/>
          <p:nvPr/>
        </p:nvSpPr>
        <p:spPr>
          <a:xfrm>
            <a:off x="113156" y="801025"/>
            <a:ext cx="8494395" cy="1107996"/>
          </a:xfrm>
          <a:prstGeom prst="rect">
            <a:avLst/>
          </a:prstGeom>
          <a:noFill/>
        </p:spPr>
        <p:txBody>
          <a:bodyPr wrap="square" rtlCol="0">
            <a:spAutoFit/>
          </a:bodyPr>
          <a:lstStyle/>
          <a:p>
            <a:r>
              <a:rPr lang="en-US" sz="2800" dirty="0"/>
              <a:t>4.1. </a:t>
            </a:r>
            <a:r>
              <a:rPr lang="en-US" sz="2800" dirty="0" err="1"/>
              <a:t>Kinh</a:t>
            </a:r>
            <a:r>
              <a:rPr lang="en-US" sz="2800" dirty="0"/>
              <a:t> </a:t>
            </a:r>
            <a:r>
              <a:rPr lang="en-US" sz="2800" dirty="0" err="1"/>
              <a:t>nghiệm</a:t>
            </a:r>
            <a:r>
              <a:rPr lang="en-US" sz="2800" dirty="0"/>
              <a:t> </a:t>
            </a:r>
            <a:r>
              <a:rPr lang="en-US" sz="2800" dirty="0" err="1"/>
              <a:t>lưu</a:t>
            </a:r>
            <a:r>
              <a:rPr lang="en-US" sz="2800" dirty="0"/>
              <a:t> </a:t>
            </a:r>
            <a:r>
              <a:rPr lang="en-US" sz="2800" dirty="0" err="1"/>
              <a:t>trữ</a:t>
            </a:r>
            <a:r>
              <a:rPr lang="en-US" sz="2800" dirty="0"/>
              <a:t> </a:t>
            </a:r>
            <a:r>
              <a:rPr lang="en-US" sz="2800" dirty="0" err="1"/>
              <a:t>dữ</a:t>
            </a:r>
            <a:r>
              <a:rPr lang="en-US" sz="2800" dirty="0"/>
              <a:t> </a:t>
            </a:r>
            <a:r>
              <a:rPr lang="en-US" sz="2800" dirty="0" err="1"/>
              <a:t>liệu</a:t>
            </a:r>
            <a:r>
              <a:rPr lang="en-US" sz="2800" dirty="0"/>
              <a:t> Batch</a:t>
            </a:r>
            <a:endParaRPr lang="en-US" dirty="0"/>
          </a:p>
          <a:p>
            <a:r>
              <a:rPr lang="en-US" dirty="0"/>
              <a:t>	</a:t>
            </a:r>
            <a:endParaRPr lang="en-US" sz="2000" dirty="0"/>
          </a:p>
          <a:p>
            <a:r>
              <a:rPr lang="en-US" sz="2000" dirty="0"/>
              <a:t>	</a:t>
            </a:r>
            <a:endParaRPr lang="en-US" sz="2800" dirty="0"/>
          </a:p>
        </p:txBody>
      </p:sp>
      <p:sp>
        <p:nvSpPr>
          <p:cNvPr id="4" name="Rectangle 3"/>
          <p:cNvSpPr/>
          <p:nvPr/>
        </p:nvSpPr>
        <p:spPr>
          <a:xfrm>
            <a:off x="235077" y="1739495"/>
            <a:ext cx="8482203" cy="3416320"/>
          </a:xfrm>
          <a:prstGeom prst="rect">
            <a:avLst/>
          </a:prstGeom>
        </p:spPr>
        <p:txBody>
          <a:bodyPr wrap="square">
            <a:spAutoFit/>
          </a:bodyPr>
          <a:lstStyle/>
          <a:p>
            <a:r>
              <a:rPr lang="en-US" dirty="0"/>
              <a:t>	</a:t>
            </a:r>
            <a:r>
              <a:rPr lang="vi-VN" dirty="0"/>
              <a:t>Mô tả vấn đề</a:t>
            </a:r>
          </a:p>
          <a:p>
            <a:r>
              <a:rPr lang="en-US" dirty="0"/>
              <a:t>- </a:t>
            </a:r>
            <a:r>
              <a:rPr lang="vi-VN" dirty="0"/>
              <a:t>Context và background: Dữ liệu phân tích batch trong dự án bao gồm nhiều thông tin như thời gian trễ theo hãng bay, thời gian trễ theo ngày, thời gian trễ theo tuyến đường, và nhiều thông tin khác. Những dữ liệu này cần được lưu trữ trong Cassandra để hỗ trợ truy vấn hiệu quả.</a:t>
            </a:r>
          </a:p>
          <a:p>
            <a:r>
              <a:rPr lang="en-US" dirty="0"/>
              <a:t>- </a:t>
            </a:r>
            <a:r>
              <a:rPr lang="vi-VN" dirty="0"/>
              <a:t>Thách thức gặp phải: Làm thế nào để tổ chức dữ liệu trong Cassandra một cách hợp lý, đảm bảo truy vấn nhanh chóng và giảm thiểu nhầm lẫn, đồng thời không làm tăng số lượng bảng lưu trữ quá mức.</a:t>
            </a:r>
          </a:p>
          <a:p>
            <a:r>
              <a:rPr lang="en-US" dirty="0"/>
              <a:t>- </a:t>
            </a:r>
            <a:r>
              <a:rPr lang="vi-VN" dirty="0"/>
              <a:t>Impact với hệ thống: Lựa chọn tổ chức dữ liệu không tối ưu sẽ ảnh hưởng đến hiệu suất truy vấn và khả năng mở rộng của hệ thống, đặc biệt khi lượng dữ liệu lớn dần theo thời gian.</a:t>
            </a:r>
          </a:p>
          <a:p>
            <a:r>
              <a:rPr lang="vi-VN" dirty="0"/>
              <a:t>	</a:t>
            </a:r>
          </a:p>
        </p:txBody>
      </p:sp>
    </p:spTree>
    <p:extLst>
      <p:ext uri="{BB962C8B-B14F-4D97-AF65-F5344CB8AC3E}">
        <p14:creationId xmlns:p14="http://schemas.microsoft.com/office/powerpoint/2010/main" val="2885070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4. </a:t>
            </a:r>
            <a:r>
              <a:rPr lang="en-US" sz="3200" dirty="0" err="1"/>
              <a:t>Kinh</a:t>
            </a:r>
            <a:r>
              <a:rPr lang="en-US" sz="3200" dirty="0"/>
              <a:t> </a:t>
            </a:r>
            <a:r>
              <a:rPr lang="en-US" sz="3200" dirty="0" err="1"/>
              <a:t>nghiệm</a:t>
            </a:r>
            <a:endParaRPr lang="en-US" sz="3200" dirty="0"/>
          </a:p>
        </p:txBody>
      </p:sp>
      <p:sp>
        <p:nvSpPr>
          <p:cNvPr id="5" name="TextBox 4"/>
          <p:cNvSpPr txBox="1"/>
          <p:nvPr/>
        </p:nvSpPr>
        <p:spPr>
          <a:xfrm>
            <a:off x="113156" y="801025"/>
            <a:ext cx="8494395" cy="1107996"/>
          </a:xfrm>
          <a:prstGeom prst="rect">
            <a:avLst/>
          </a:prstGeom>
          <a:noFill/>
        </p:spPr>
        <p:txBody>
          <a:bodyPr wrap="square" rtlCol="0">
            <a:spAutoFit/>
          </a:bodyPr>
          <a:lstStyle/>
          <a:p>
            <a:r>
              <a:rPr lang="en-US" sz="2800" dirty="0"/>
              <a:t>4.1. </a:t>
            </a:r>
            <a:r>
              <a:rPr lang="en-US" sz="2800" dirty="0" err="1"/>
              <a:t>Kinh</a:t>
            </a:r>
            <a:r>
              <a:rPr lang="en-US" sz="2800" dirty="0"/>
              <a:t> </a:t>
            </a:r>
            <a:r>
              <a:rPr lang="en-US" sz="2800" dirty="0" err="1"/>
              <a:t>nghiệm</a:t>
            </a:r>
            <a:r>
              <a:rPr lang="en-US" sz="2800" dirty="0"/>
              <a:t> </a:t>
            </a:r>
            <a:r>
              <a:rPr lang="en-US" sz="2800" dirty="0" err="1"/>
              <a:t>lưu</a:t>
            </a:r>
            <a:r>
              <a:rPr lang="en-US" sz="2800" dirty="0"/>
              <a:t> </a:t>
            </a:r>
            <a:r>
              <a:rPr lang="en-US" sz="2800" dirty="0" err="1"/>
              <a:t>trữ</a:t>
            </a:r>
            <a:r>
              <a:rPr lang="en-US" sz="2800" dirty="0"/>
              <a:t> </a:t>
            </a:r>
            <a:r>
              <a:rPr lang="en-US" sz="2800" dirty="0" err="1"/>
              <a:t>dữ</a:t>
            </a:r>
            <a:r>
              <a:rPr lang="en-US" sz="2800" dirty="0"/>
              <a:t> </a:t>
            </a:r>
            <a:r>
              <a:rPr lang="en-US" sz="2800" dirty="0" err="1"/>
              <a:t>liệu</a:t>
            </a:r>
            <a:r>
              <a:rPr lang="en-US" sz="2800" dirty="0"/>
              <a:t> Batch</a:t>
            </a:r>
            <a:endParaRPr lang="en-US" dirty="0"/>
          </a:p>
          <a:p>
            <a:r>
              <a:rPr lang="en-US" dirty="0"/>
              <a:t>	</a:t>
            </a:r>
            <a:endParaRPr lang="en-US" sz="2000" dirty="0"/>
          </a:p>
          <a:p>
            <a:r>
              <a:rPr lang="en-US" sz="2000" dirty="0"/>
              <a:t>	</a:t>
            </a:r>
            <a:endParaRPr lang="en-US" sz="2800" dirty="0"/>
          </a:p>
        </p:txBody>
      </p:sp>
      <p:sp>
        <p:nvSpPr>
          <p:cNvPr id="4" name="Rectangle 3"/>
          <p:cNvSpPr/>
          <p:nvPr/>
        </p:nvSpPr>
        <p:spPr>
          <a:xfrm>
            <a:off x="235077" y="1443404"/>
            <a:ext cx="8482203" cy="3970318"/>
          </a:xfrm>
          <a:prstGeom prst="rect">
            <a:avLst/>
          </a:prstGeom>
        </p:spPr>
        <p:txBody>
          <a:bodyPr wrap="square">
            <a:spAutoFit/>
          </a:bodyPr>
          <a:lstStyle/>
          <a:p>
            <a:r>
              <a:rPr lang="en-US" dirty="0"/>
              <a:t>	</a:t>
            </a:r>
            <a:r>
              <a:rPr lang="vi-VN" dirty="0"/>
              <a:t>Các giải pháp đã thử</a:t>
            </a:r>
          </a:p>
          <a:p>
            <a:r>
              <a:rPr lang="en-US" dirty="0"/>
              <a:t>- </a:t>
            </a:r>
            <a:r>
              <a:rPr lang="vi-VN" dirty="0"/>
              <a:t>Approach 1: Lưu mỗi loại thông tin vào một bảng riêng biệt.</a:t>
            </a:r>
          </a:p>
          <a:p>
            <a:r>
              <a:rPr lang="vi-VN" dirty="0"/>
              <a:t>Ưu điểm: Tổ chức rõ ràng, dễ dàng truy cập từng loại thông tin.</a:t>
            </a:r>
          </a:p>
          <a:p>
            <a:r>
              <a:rPr lang="vi-VN" dirty="0"/>
              <a:t>Nhược điểm: Số lượng bảng tăng nhanh chóng, gây khó khăn trong việc quản lý và bảo trì cơ sở dữ liệu Cassandra.</a:t>
            </a:r>
          </a:p>
          <a:p>
            <a:r>
              <a:rPr lang="en-US" dirty="0"/>
              <a:t>- </a:t>
            </a:r>
            <a:r>
              <a:rPr lang="vi-VN" dirty="0"/>
              <a:t>Approach 2: Lưu tất cả thông tin vào một bảng duy nhất.</a:t>
            </a:r>
          </a:p>
          <a:p>
            <a:r>
              <a:rPr lang="vi-VN" dirty="0"/>
              <a:t>Ưu điểm: Giảm số lượng bảng, dễ quản lý hơn.</a:t>
            </a:r>
          </a:p>
          <a:p>
            <a:r>
              <a:rPr lang="vi-VN" dirty="0"/>
              <a:t>Nhược điểm: Bảng lớn và phức tạp, dẫn đến truy vấn chậm và dễ gây nhầm lẫn khi cần truy cập các loại thông tin khác nhau.</a:t>
            </a:r>
          </a:p>
          <a:p>
            <a:r>
              <a:rPr lang="en-US" dirty="0"/>
              <a:t>	</a:t>
            </a:r>
            <a:r>
              <a:rPr lang="vi-VN" dirty="0"/>
              <a:t>Giải pháp cuối cùng: Các thông tin tương tự nhau hoặc có liên quan được lưu vào cùng một bảng. Ví dụ: thông tin thời gian trễ theo hãng bay và theo tuyến đường được lưu trong một bảng, vì chúng có chung nhiều yếu tố khóa và truy vấn tương tự.</a:t>
            </a:r>
          </a:p>
          <a:p>
            <a:r>
              <a:rPr lang="vi-VN" dirty="0"/>
              <a:t>	</a:t>
            </a:r>
          </a:p>
        </p:txBody>
      </p:sp>
    </p:spTree>
    <p:extLst>
      <p:ext uri="{BB962C8B-B14F-4D97-AF65-F5344CB8AC3E}">
        <p14:creationId xmlns:p14="http://schemas.microsoft.com/office/powerpoint/2010/main" val="889803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4. </a:t>
            </a:r>
            <a:r>
              <a:rPr lang="en-US" sz="3200" dirty="0" err="1"/>
              <a:t>Kinh</a:t>
            </a:r>
            <a:r>
              <a:rPr lang="en-US" sz="3200" dirty="0"/>
              <a:t> </a:t>
            </a:r>
            <a:r>
              <a:rPr lang="en-US" sz="3200" dirty="0" err="1"/>
              <a:t>nghiệm</a:t>
            </a:r>
            <a:endParaRPr lang="en-US" sz="3200" dirty="0"/>
          </a:p>
        </p:txBody>
      </p:sp>
      <p:sp>
        <p:nvSpPr>
          <p:cNvPr id="5" name="TextBox 4"/>
          <p:cNvSpPr txBox="1"/>
          <p:nvPr/>
        </p:nvSpPr>
        <p:spPr>
          <a:xfrm>
            <a:off x="113156" y="801025"/>
            <a:ext cx="8494395" cy="1107996"/>
          </a:xfrm>
          <a:prstGeom prst="rect">
            <a:avLst/>
          </a:prstGeom>
          <a:noFill/>
        </p:spPr>
        <p:txBody>
          <a:bodyPr wrap="square" rtlCol="0">
            <a:spAutoFit/>
          </a:bodyPr>
          <a:lstStyle/>
          <a:p>
            <a:r>
              <a:rPr lang="en-US" sz="2800" dirty="0"/>
              <a:t>4.2. </a:t>
            </a:r>
            <a:r>
              <a:rPr lang="en-US" sz="2800" dirty="0" err="1"/>
              <a:t>Kinh</a:t>
            </a:r>
            <a:r>
              <a:rPr lang="en-US" sz="2800" dirty="0"/>
              <a:t> </a:t>
            </a:r>
            <a:r>
              <a:rPr lang="en-US" sz="2800" dirty="0" err="1"/>
              <a:t>nghiệm</a:t>
            </a:r>
            <a:r>
              <a:rPr lang="en-US" sz="2800" dirty="0"/>
              <a:t> </a:t>
            </a:r>
            <a:r>
              <a:rPr lang="en-US" sz="2800" dirty="0" err="1"/>
              <a:t>xử</a:t>
            </a:r>
            <a:r>
              <a:rPr lang="en-US" sz="2800" dirty="0"/>
              <a:t> </a:t>
            </a:r>
            <a:r>
              <a:rPr lang="en-US" sz="2800" dirty="0" err="1"/>
              <a:t>lý</a:t>
            </a:r>
            <a:r>
              <a:rPr lang="en-US" sz="2800" dirty="0"/>
              <a:t> </a:t>
            </a:r>
            <a:r>
              <a:rPr lang="en-US" sz="2800" dirty="0" err="1"/>
              <a:t>dữ</a:t>
            </a:r>
            <a:r>
              <a:rPr lang="en-US" sz="2800" dirty="0"/>
              <a:t> </a:t>
            </a:r>
            <a:r>
              <a:rPr lang="en-US" sz="2800" dirty="0" err="1"/>
              <a:t>liệu</a:t>
            </a:r>
            <a:r>
              <a:rPr lang="en-US" sz="2800" dirty="0"/>
              <a:t> </a:t>
            </a:r>
            <a:r>
              <a:rPr lang="en-US" sz="2800" dirty="0" err="1"/>
              <a:t>thiếu</a:t>
            </a:r>
            <a:r>
              <a:rPr lang="en-US" sz="2800" dirty="0"/>
              <a:t> </a:t>
            </a:r>
            <a:r>
              <a:rPr lang="en-US" sz="2800" dirty="0" err="1"/>
              <a:t>và</a:t>
            </a:r>
            <a:r>
              <a:rPr lang="en-US" sz="2800" dirty="0"/>
              <a:t> </a:t>
            </a:r>
            <a:r>
              <a:rPr lang="en-US" sz="2800" dirty="0" err="1"/>
              <a:t>trùng</a:t>
            </a:r>
            <a:r>
              <a:rPr lang="en-US" sz="2800" dirty="0"/>
              <a:t> </a:t>
            </a:r>
            <a:r>
              <a:rPr lang="en-US" sz="2800" dirty="0" err="1"/>
              <a:t>lặp</a:t>
            </a:r>
            <a:endParaRPr lang="en-US" dirty="0"/>
          </a:p>
          <a:p>
            <a:r>
              <a:rPr lang="en-US" dirty="0"/>
              <a:t>	</a:t>
            </a:r>
            <a:endParaRPr lang="en-US" sz="2000" dirty="0"/>
          </a:p>
          <a:p>
            <a:r>
              <a:rPr lang="en-US" sz="2000" dirty="0"/>
              <a:t>	</a:t>
            </a:r>
            <a:endParaRPr lang="en-US" sz="2800" dirty="0"/>
          </a:p>
        </p:txBody>
      </p:sp>
      <p:sp>
        <p:nvSpPr>
          <p:cNvPr id="4" name="Rectangle 3"/>
          <p:cNvSpPr/>
          <p:nvPr/>
        </p:nvSpPr>
        <p:spPr>
          <a:xfrm>
            <a:off x="235077" y="1443404"/>
            <a:ext cx="8482203" cy="2031325"/>
          </a:xfrm>
          <a:prstGeom prst="rect">
            <a:avLst/>
          </a:prstGeom>
        </p:spPr>
        <p:txBody>
          <a:bodyPr wrap="square">
            <a:spAutoFit/>
          </a:bodyPr>
          <a:lstStyle/>
          <a:p>
            <a:r>
              <a:rPr lang="en-US" dirty="0"/>
              <a:t>	</a:t>
            </a:r>
            <a:r>
              <a:rPr lang="vi-VN" dirty="0"/>
              <a:t>Mô tả vấn đề</a:t>
            </a:r>
            <a:endParaRPr lang="vi-VN" b="1" dirty="0"/>
          </a:p>
          <a:p>
            <a:r>
              <a:rPr lang="vi-VN" dirty="0"/>
              <a:t>Context và background: Trong quá trình xử lý dữ liệu lớn, một số bản ghi không có đầy đủ thông tin cần thiết (missing data), và một số bản ghi bị trùng lặp hoàn toàn (duplicate data).</a:t>
            </a:r>
          </a:p>
          <a:p>
            <a:r>
              <a:rPr lang="en-US" dirty="0"/>
              <a:t>	</a:t>
            </a:r>
            <a:r>
              <a:rPr lang="vi-VN" dirty="0"/>
              <a:t>Thách thức gặp phải:</a:t>
            </a:r>
          </a:p>
          <a:p>
            <a:pPr fontAlgn="base"/>
            <a:r>
              <a:rPr lang="vi-VN" dirty="0"/>
              <a:t>Xác định cách xử lý dữ liệu thiếu mà không làm mất đi các thông tin hữu dụng.</a:t>
            </a:r>
          </a:p>
          <a:p>
            <a:pPr fontAlgn="base"/>
            <a:r>
              <a:rPr lang="vi-VN" dirty="0"/>
              <a:t>Loại bỏ các bản ghi trùng lặp để đảm bảo tính chính xác và hiệu quả của phân </a:t>
            </a:r>
          </a:p>
        </p:txBody>
      </p:sp>
    </p:spTree>
    <p:extLst>
      <p:ext uri="{BB962C8B-B14F-4D97-AF65-F5344CB8AC3E}">
        <p14:creationId xmlns:p14="http://schemas.microsoft.com/office/powerpoint/2010/main" val="2960534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4. </a:t>
            </a:r>
            <a:r>
              <a:rPr lang="en-US" sz="3200" dirty="0" err="1"/>
              <a:t>Kinh</a:t>
            </a:r>
            <a:r>
              <a:rPr lang="en-US" sz="3200" dirty="0"/>
              <a:t> </a:t>
            </a:r>
            <a:r>
              <a:rPr lang="en-US" sz="3200" dirty="0" err="1"/>
              <a:t>nghiệm</a:t>
            </a:r>
            <a:endParaRPr lang="en-US" sz="3200" dirty="0"/>
          </a:p>
        </p:txBody>
      </p:sp>
      <p:sp>
        <p:nvSpPr>
          <p:cNvPr id="5" name="TextBox 4"/>
          <p:cNvSpPr txBox="1"/>
          <p:nvPr/>
        </p:nvSpPr>
        <p:spPr>
          <a:xfrm>
            <a:off x="113156" y="801025"/>
            <a:ext cx="8494395" cy="1107996"/>
          </a:xfrm>
          <a:prstGeom prst="rect">
            <a:avLst/>
          </a:prstGeom>
          <a:noFill/>
        </p:spPr>
        <p:txBody>
          <a:bodyPr wrap="square" rtlCol="0">
            <a:spAutoFit/>
          </a:bodyPr>
          <a:lstStyle/>
          <a:p>
            <a:r>
              <a:rPr lang="en-US" sz="2800" dirty="0"/>
              <a:t>4.2. </a:t>
            </a:r>
            <a:r>
              <a:rPr lang="en-US" sz="2800" dirty="0" err="1"/>
              <a:t>Kinh</a:t>
            </a:r>
            <a:r>
              <a:rPr lang="en-US" sz="2800" dirty="0"/>
              <a:t> </a:t>
            </a:r>
            <a:r>
              <a:rPr lang="en-US" sz="2800" dirty="0" err="1"/>
              <a:t>nghiệm</a:t>
            </a:r>
            <a:r>
              <a:rPr lang="en-US" sz="2800" dirty="0"/>
              <a:t> </a:t>
            </a:r>
            <a:r>
              <a:rPr lang="en-US" sz="2800" dirty="0" err="1"/>
              <a:t>xử</a:t>
            </a:r>
            <a:r>
              <a:rPr lang="en-US" sz="2800" dirty="0"/>
              <a:t> </a:t>
            </a:r>
            <a:r>
              <a:rPr lang="en-US" sz="2800" dirty="0" err="1"/>
              <a:t>lý</a:t>
            </a:r>
            <a:r>
              <a:rPr lang="en-US" sz="2800" dirty="0"/>
              <a:t> </a:t>
            </a:r>
            <a:r>
              <a:rPr lang="en-US" sz="2800" dirty="0" err="1"/>
              <a:t>dữ</a:t>
            </a:r>
            <a:r>
              <a:rPr lang="en-US" sz="2800" dirty="0"/>
              <a:t> </a:t>
            </a:r>
            <a:r>
              <a:rPr lang="en-US" sz="2800" dirty="0" err="1"/>
              <a:t>liệu</a:t>
            </a:r>
            <a:r>
              <a:rPr lang="en-US" sz="2800" dirty="0"/>
              <a:t> </a:t>
            </a:r>
            <a:r>
              <a:rPr lang="en-US" sz="2800" dirty="0" err="1"/>
              <a:t>thiếu</a:t>
            </a:r>
            <a:r>
              <a:rPr lang="en-US" sz="2800" dirty="0"/>
              <a:t> </a:t>
            </a:r>
            <a:r>
              <a:rPr lang="en-US" sz="2800" dirty="0" err="1"/>
              <a:t>và</a:t>
            </a:r>
            <a:r>
              <a:rPr lang="en-US" sz="2800" dirty="0"/>
              <a:t> </a:t>
            </a:r>
            <a:r>
              <a:rPr lang="en-US" sz="2800" dirty="0" err="1"/>
              <a:t>trùng</a:t>
            </a:r>
            <a:r>
              <a:rPr lang="en-US" sz="2800" dirty="0"/>
              <a:t> </a:t>
            </a:r>
            <a:r>
              <a:rPr lang="en-US" sz="2800" dirty="0" err="1"/>
              <a:t>lặp</a:t>
            </a:r>
            <a:endParaRPr lang="en-US" dirty="0"/>
          </a:p>
          <a:p>
            <a:r>
              <a:rPr lang="en-US" dirty="0"/>
              <a:t>	</a:t>
            </a:r>
            <a:endParaRPr lang="en-US" sz="2000" dirty="0"/>
          </a:p>
          <a:p>
            <a:r>
              <a:rPr lang="en-US" sz="2000" dirty="0"/>
              <a:t>	</a:t>
            </a:r>
            <a:endParaRPr lang="en-US" sz="2800" dirty="0"/>
          </a:p>
        </p:txBody>
      </p:sp>
      <p:sp>
        <p:nvSpPr>
          <p:cNvPr id="4" name="Rectangle 3"/>
          <p:cNvSpPr/>
          <p:nvPr/>
        </p:nvSpPr>
        <p:spPr>
          <a:xfrm>
            <a:off x="235077" y="1443404"/>
            <a:ext cx="8482203" cy="3416320"/>
          </a:xfrm>
          <a:prstGeom prst="rect">
            <a:avLst/>
          </a:prstGeom>
        </p:spPr>
        <p:txBody>
          <a:bodyPr wrap="square">
            <a:spAutoFit/>
          </a:bodyPr>
          <a:lstStyle/>
          <a:p>
            <a:r>
              <a:rPr lang="en-US" dirty="0"/>
              <a:t>	</a:t>
            </a:r>
            <a:r>
              <a:rPr lang="vi-VN" dirty="0"/>
              <a:t>Giải pháp đã thử</a:t>
            </a:r>
          </a:p>
          <a:p>
            <a:r>
              <a:rPr lang="en-US" dirty="0"/>
              <a:t>- </a:t>
            </a:r>
            <a:r>
              <a:rPr lang="vi-VN" dirty="0"/>
              <a:t>Approach 1: Xóa tất cả các bản ghi bị thiếu dữ liệu và dữ liệu trùng lặp:</a:t>
            </a:r>
          </a:p>
          <a:p>
            <a:pPr fontAlgn="base"/>
            <a:r>
              <a:rPr lang="vi-VN" dirty="0"/>
              <a:t>Ưu điểm: Đơn giản, đảm bảo dữ liệu sau xử lý gọn gàng và không bị lỗi.</a:t>
            </a:r>
          </a:p>
          <a:p>
            <a:pPr fontAlgn="base"/>
            <a:r>
              <a:rPr lang="vi-VN" dirty="0"/>
              <a:t>Nhược điểm: Dễ làm mất đi các thông tin quan trọng trong các bản ghi thiếu một phần dữ liệu.</a:t>
            </a:r>
          </a:p>
          <a:p>
            <a:r>
              <a:rPr lang="en-US" dirty="0"/>
              <a:t>	</a:t>
            </a:r>
            <a:r>
              <a:rPr lang="vi-VN" dirty="0"/>
              <a:t>Giải pháp cuối cùng</a:t>
            </a:r>
            <a:r>
              <a:rPr lang="en-US" dirty="0"/>
              <a:t>:</a:t>
            </a:r>
            <a:endParaRPr lang="vi-VN" b="1" dirty="0"/>
          </a:p>
          <a:p>
            <a:r>
              <a:rPr lang="en-US" dirty="0"/>
              <a:t>- </a:t>
            </a:r>
            <a:r>
              <a:rPr lang="vi-VN" dirty="0"/>
              <a:t>Chỉ xóa các bản ghi trùng lặp và giữ lại các bản ghi bị thiếu dữ liệu. Lý do chọn giải pháp:</a:t>
            </a:r>
          </a:p>
          <a:p>
            <a:pPr fontAlgn="base"/>
            <a:r>
              <a:rPr lang="en-US" dirty="0"/>
              <a:t>- </a:t>
            </a:r>
            <a:r>
              <a:rPr lang="vi-VN" dirty="0"/>
              <a:t>Dữ liệu trùng lặp gây ảnh hưởng tiêu cực đến kết quả phân tích, cần được loại bỏ.</a:t>
            </a:r>
          </a:p>
          <a:p>
            <a:pPr fontAlgn="base"/>
            <a:r>
              <a:rPr lang="en-US" dirty="0"/>
              <a:t>- </a:t>
            </a:r>
            <a:r>
              <a:rPr lang="vi-VN" dirty="0"/>
              <a:t>Các bản ghi bị thiếu dữ liệu có thể vẫn chứa thông tin quan trọng cho các trường không bị thiếu, cần được giữ lại.</a:t>
            </a:r>
          </a:p>
        </p:txBody>
      </p:sp>
    </p:spTree>
    <p:extLst>
      <p:ext uri="{BB962C8B-B14F-4D97-AF65-F5344CB8AC3E}">
        <p14:creationId xmlns:p14="http://schemas.microsoft.com/office/powerpoint/2010/main" val="2249611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3200" dirty="0"/>
              <a:t>1. </a:t>
            </a:r>
            <a:r>
              <a:rPr lang="en-US" sz="3200" dirty="0" err="1"/>
              <a:t>Đặt</a:t>
            </a:r>
            <a:r>
              <a:rPr lang="en-US" sz="3200" dirty="0"/>
              <a:t> </a:t>
            </a:r>
            <a:r>
              <a:rPr lang="en-US" sz="3200" dirty="0" err="1"/>
              <a:t>vấn</a:t>
            </a:r>
            <a:r>
              <a:rPr lang="en-US" sz="3200" dirty="0"/>
              <a:t> </a:t>
            </a:r>
            <a:r>
              <a:rPr lang="en-US" sz="3200" dirty="0" err="1"/>
              <a:t>đề</a:t>
            </a:r>
            <a:endParaRPr lang="en-US" sz="3200" dirty="0"/>
          </a:p>
        </p:txBody>
      </p:sp>
      <p:sp>
        <p:nvSpPr>
          <p:cNvPr id="5" name="TextBox 4"/>
          <p:cNvSpPr txBox="1"/>
          <p:nvPr/>
        </p:nvSpPr>
        <p:spPr>
          <a:xfrm>
            <a:off x="235076" y="949234"/>
            <a:ext cx="4531995" cy="523220"/>
          </a:xfrm>
          <a:prstGeom prst="rect">
            <a:avLst/>
          </a:prstGeom>
          <a:noFill/>
        </p:spPr>
        <p:txBody>
          <a:bodyPr wrap="square" rtlCol="0">
            <a:spAutoFit/>
          </a:bodyPr>
          <a:lstStyle/>
          <a:p>
            <a:r>
              <a:rPr lang="en-US" sz="2800" dirty="0"/>
              <a:t>1.2 </a:t>
            </a:r>
            <a:r>
              <a:rPr lang="en-US" sz="2800" dirty="0" err="1"/>
              <a:t>Mục</a:t>
            </a:r>
            <a:r>
              <a:rPr lang="en-US" sz="2800" dirty="0"/>
              <a:t> </a:t>
            </a:r>
            <a:r>
              <a:rPr lang="en-US" sz="2800" dirty="0" err="1"/>
              <a:t>đích</a:t>
            </a:r>
            <a:endParaRPr lang="en-US" sz="2800" dirty="0"/>
          </a:p>
        </p:txBody>
      </p:sp>
      <p:sp>
        <p:nvSpPr>
          <p:cNvPr id="4" name="Rectangle 3"/>
          <p:cNvSpPr/>
          <p:nvPr/>
        </p:nvSpPr>
        <p:spPr>
          <a:xfrm>
            <a:off x="328748" y="1472454"/>
            <a:ext cx="8486503" cy="800219"/>
          </a:xfrm>
          <a:prstGeom prst="rect">
            <a:avLst/>
          </a:prstGeom>
        </p:spPr>
        <p:txBody>
          <a:bodyPr wrap="square">
            <a:spAutoFit/>
          </a:bodyPr>
          <a:lstStyle/>
          <a:p>
            <a:pPr fontAlgn="base">
              <a:spcBef>
                <a:spcPts val="1200"/>
              </a:spcBef>
            </a:pPr>
            <a:endParaRPr lang="vi-VN" dirty="0"/>
          </a:p>
          <a:p>
            <a:pPr fontAlgn="base">
              <a:spcBef>
                <a:spcPts val="1200"/>
              </a:spcBef>
            </a:pPr>
            <a:endParaRPr lang="vi-VN" dirty="0">
              <a:solidFill>
                <a:srgbClr val="000000"/>
              </a:solidFill>
            </a:endParaRPr>
          </a:p>
        </p:txBody>
      </p:sp>
      <p:sp>
        <p:nvSpPr>
          <p:cNvPr id="6" name="Rectangle 5"/>
          <p:cNvSpPr/>
          <p:nvPr/>
        </p:nvSpPr>
        <p:spPr>
          <a:xfrm>
            <a:off x="235076" y="1590855"/>
            <a:ext cx="8412480" cy="2031325"/>
          </a:xfrm>
          <a:prstGeom prst="rect">
            <a:avLst/>
          </a:prstGeom>
        </p:spPr>
        <p:txBody>
          <a:bodyPr wrap="square">
            <a:spAutoFit/>
          </a:bodyPr>
          <a:lstStyle/>
          <a:p>
            <a:r>
              <a:rPr lang="en-US" dirty="0"/>
              <a:t>	</a:t>
            </a:r>
            <a:r>
              <a:rPr lang="vi-VN" dirty="0"/>
              <a:t>Xây dựng một hệ thống tích hợp trên kiến trúc Lambda, kết hợp xử lý dữ liệu theo lô (batch) và thời gian thực (streaming), nhằm:</a:t>
            </a:r>
          </a:p>
          <a:p>
            <a:r>
              <a:rPr lang="vi-VN" dirty="0"/>
              <a:t>Cung cấp các phân tích toàn diện về lịch sử chuyến bay (2009–2020).</a:t>
            </a:r>
          </a:p>
          <a:p>
            <a:r>
              <a:rPr lang="en-US" dirty="0"/>
              <a:t>	</a:t>
            </a:r>
            <a:r>
              <a:rPr lang="vi-VN" dirty="0"/>
              <a:t>Dự đoán khả năng xảy ra các sự cố như chậm trễ hoặc hủy chuyến dựa trên dữ liệu lịch sử.</a:t>
            </a:r>
          </a:p>
          <a:p>
            <a:r>
              <a:rPr lang="en-US" dirty="0"/>
              <a:t>	</a:t>
            </a:r>
            <a:r>
              <a:rPr lang="vi-VN" dirty="0"/>
              <a:t>Giám sát và hiển thị thông tin thời gian thực, hỗ trợ ra quyết định nhanh chóng và hiệu quả trong quản lý vận tải hàng không.</a:t>
            </a:r>
          </a:p>
        </p:txBody>
      </p:sp>
      <p:pic>
        <p:nvPicPr>
          <p:cNvPr id="7" name="Picture 6"/>
          <p:cNvPicPr>
            <a:picLocks noChangeAspect="1"/>
          </p:cNvPicPr>
          <p:nvPr/>
        </p:nvPicPr>
        <p:blipFill>
          <a:blip r:embed="rId2"/>
          <a:stretch>
            <a:fillRect/>
          </a:stretch>
        </p:blipFill>
        <p:spPr>
          <a:xfrm>
            <a:off x="947872" y="4058280"/>
            <a:ext cx="2962275" cy="1543050"/>
          </a:xfrm>
          <a:prstGeom prst="rect">
            <a:avLst/>
          </a:prstGeom>
        </p:spPr>
      </p:pic>
      <p:pic>
        <p:nvPicPr>
          <p:cNvPr id="8" name="Picture 7"/>
          <p:cNvPicPr>
            <a:picLocks noChangeAspect="1"/>
          </p:cNvPicPr>
          <p:nvPr/>
        </p:nvPicPr>
        <p:blipFill>
          <a:blip r:embed="rId3"/>
          <a:stretch>
            <a:fillRect/>
          </a:stretch>
        </p:blipFill>
        <p:spPr>
          <a:xfrm>
            <a:off x="5197385" y="3740581"/>
            <a:ext cx="2476500" cy="1847850"/>
          </a:xfrm>
          <a:prstGeom prst="rect">
            <a:avLst/>
          </a:prstGeom>
        </p:spPr>
      </p:pic>
    </p:spTree>
    <p:extLst>
      <p:ext uri="{BB962C8B-B14F-4D97-AF65-F5344CB8AC3E}">
        <p14:creationId xmlns:p14="http://schemas.microsoft.com/office/powerpoint/2010/main" val="342858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3200" dirty="0"/>
              <a:t>1. </a:t>
            </a:r>
            <a:r>
              <a:rPr lang="en-US" sz="3200" dirty="0" err="1"/>
              <a:t>Đặt</a:t>
            </a:r>
            <a:r>
              <a:rPr lang="en-US" sz="3200" dirty="0"/>
              <a:t> </a:t>
            </a:r>
            <a:r>
              <a:rPr lang="en-US" sz="3200" dirty="0" err="1"/>
              <a:t>vấn</a:t>
            </a:r>
            <a:r>
              <a:rPr lang="en-US" sz="3200" dirty="0"/>
              <a:t> </a:t>
            </a:r>
            <a:r>
              <a:rPr lang="en-US" sz="3200" dirty="0" err="1"/>
              <a:t>đề</a:t>
            </a:r>
            <a:endParaRPr lang="en-US" sz="3200" dirty="0"/>
          </a:p>
        </p:txBody>
      </p:sp>
      <p:sp>
        <p:nvSpPr>
          <p:cNvPr id="5" name="TextBox 4"/>
          <p:cNvSpPr txBox="1"/>
          <p:nvPr/>
        </p:nvSpPr>
        <p:spPr>
          <a:xfrm>
            <a:off x="235076" y="949234"/>
            <a:ext cx="4531995" cy="523220"/>
          </a:xfrm>
          <a:prstGeom prst="rect">
            <a:avLst/>
          </a:prstGeom>
          <a:noFill/>
        </p:spPr>
        <p:txBody>
          <a:bodyPr wrap="square" rtlCol="0">
            <a:spAutoFit/>
          </a:bodyPr>
          <a:lstStyle/>
          <a:p>
            <a:r>
              <a:rPr lang="en-US" sz="2800" dirty="0"/>
              <a:t>1.3 </a:t>
            </a:r>
            <a:r>
              <a:rPr lang="en-US" sz="2800" dirty="0" err="1"/>
              <a:t>Dữ</a:t>
            </a:r>
            <a:r>
              <a:rPr lang="en-US" sz="2800" dirty="0"/>
              <a:t> </a:t>
            </a:r>
            <a:r>
              <a:rPr lang="en-US" sz="2800" dirty="0" err="1"/>
              <a:t>liệu</a:t>
            </a:r>
            <a:endParaRPr lang="en-US" sz="2800" dirty="0"/>
          </a:p>
        </p:txBody>
      </p:sp>
      <p:sp>
        <p:nvSpPr>
          <p:cNvPr id="6" name="Rectangle 5"/>
          <p:cNvSpPr/>
          <p:nvPr/>
        </p:nvSpPr>
        <p:spPr>
          <a:xfrm>
            <a:off x="-212489" y="1472454"/>
            <a:ext cx="9278112" cy="2031325"/>
          </a:xfrm>
          <a:prstGeom prst="rect">
            <a:avLst/>
          </a:prstGeom>
        </p:spPr>
        <p:txBody>
          <a:bodyPr wrap="square">
            <a:spAutoFit/>
          </a:bodyPr>
          <a:lstStyle/>
          <a:p>
            <a:pPr marL="457200"/>
            <a:r>
              <a:rPr lang="en-US" dirty="0"/>
              <a:t>	</a:t>
            </a:r>
            <a:r>
              <a:rPr lang="vi-VN" dirty="0"/>
              <a:t>Bộ dữ liệu sử dụng trong dự án này là Airline Delay Analysis Dataset chứa thông tin hàng ngày về các chuyến bay nội địa được cung cấp bởi các hãng hàng không lớn nhất tại Hoa Kỳ. Dữ liệu được thu thập bởi Cục Thống kê Vận tải của Bộ Giao thông Vận tải Hoa Kỳ, với trọng tâm là phân tích tình trạng chậm trễ chuyến bay. Bộ dữ liệu bao gồm giai đoạn từ 2009 đến 2020, trong đó mỗi năm được lưu trữ dưới dạng một tệp CSV riêng biệt. Tổng dung lượng của toàn bộ bộ dữ liệu là khoảng 9GB và có thể được truy cập công khai trên Kaggle.</a:t>
            </a:r>
            <a:endParaRPr lang="en-US" sz="1200" b="0" i="0" dirty="0">
              <a:solidFill>
                <a:srgbClr val="000000"/>
              </a:solidFill>
              <a:effectLst/>
              <a:latin typeface="Arial" panose="020B0604020202020204" pitchFamily="34" charset="0"/>
            </a:endParaRPr>
          </a:p>
        </p:txBody>
      </p:sp>
      <p:pic>
        <p:nvPicPr>
          <p:cNvPr id="7" name="Picture 6">
            <a:extLst>
              <a:ext uri="{FF2B5EF4-FFF2-40B4-BE49-F238E27FC236}">
                <a16:creationId xmlns:a16="http://schemas.microsoft.com/office/drawing/2014/main" id="{D591A115-E824-49EE-64B3-F5F908249F20}"/>
              </a:ext>
            </a:extLst>
          </p:cNvPr>
          <p:cNvPicPr>
            <a:picLocks noChangeAspect="1"/>
          </p:cNvPicPr>
          <p:nvPr/>
        </p:nvPicPr>
        <p:blipFill>
          <a:blip r:embed="rId2"/>
          <a:stretch>
            <a:fillRect/>
          </a:stretch>
        </p:blipFill>
        <p:spPr>
          <a:xfrm>
            <a:off x="629121" y="4026999"/>
            <a:ext cx="8092402" cy="1750601"/>
          </a:xfrm>
          <a:prstGeom prst="rect">
            <a:avLst/>
          </a:prstGeom>
        </p:spPr>
      </p:pic>
    </p:spTree>
    <p:extLst>
      <p:ext uri="{BB962C8B-B14F-4D97-AF65-F5344CB8AC3E}">
        <p14:creationId xmlns:p14="http://schemas.microsoft.com/office/powerpoint/2010/main" val="201783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sz="3200" dirty="0"/>
              <a:t>1. </a:t>
            </a:r>
            <a:r>
              <a:rPr lang="en-US" sz="3200" dirty="0" err="1"/>
              <a:t>Đặt</a:t>
            </a:r>
            <a:r>
              <a:rPr lang="en-US" sz="3200" dirty="0"/>
              <a:t> </a:t>
            </a:r>
            <a:r>
              <a:rPr lang="en-US" sz="3200" dirty="0" err="1"/>
              <a:t>vấn</a:t>
            </a:r>
            <a:r>
              <a:rPr lang="en-US" sz="3200" dirty="0"/>
              <a:t> </a:t>
            </a:r>
            <a:r>
              <a:rPr lang="en-US" sz="3200" dirty="0" err="1"/>
              <a:t>đề</a:t>
            </a:r>
            <a:endParaRPr lang="en-US" sz="3200" dirty="0"/>
          </a:p>
        </p:txBody>
      </p:sp>
      <p:sp>
        <p:nvSpPr>
          <p:cNvPr id="5" name="TextBox 4"/>
          <p:cNvSpPr txBox="1"/>
          <p:nvPr/>
        </p:nvSpPr>
        <p:spPr>
          <a:xfrm>
            <a:off x="235077" y="775063"/>
            <a:ext cx="4531995" cy="523220"/>
          </a:xfrm>
          <a:prstGeom prst="rect">
            <a:avLst/>
          </a:prstGeom>
          <a:noFill/>
        </p:spPr>
        <p:txBody>
          <a:bodyPr wrap="square" rtlCol="0">
            <a:spAutoFit/>
          </a:bodyPr>
          <a:lstStyle/>
          <a:p>
            <a:r>
              <a:rPr lang="en-US" sz="2800" dirty="0"/>
              <a:t>1.3 </a:t>
            </a:r>
            <a:r>
              <a:rPr lang="en-US" sz="2800" dirty="0" err="1"/>
              <a:t>Dữ</a:t>
            </a:r>
            <a:r>
              <a:rPr lang="en-US" sz="2800" dirty="0"/>
              <a:t> </a:t>
            </a:r>
            <a:r>
              <a:rPr lang="en-US" sz="2800" dirty="0" err="1"/>
              <a:t>liệu</a:t>
            </a:r>
            <a:endParaRPr lang="en-US" sz="2800" dirty="0"/>
          </a:p>
        </p:txBody>
      </p:sp>
      <p:sp>
        <p:nvSpPr>
          <p:cNvPr id="4" name="Rectangle 3"/>
          <p:cNvSpPr/>
          <p:nvPr/>
        </p:nvSpPr>
        <p:spPr>
          <a:xfrm>
            <a:off x="-51421" y="1373717"/>
            <a:ext cx="2838994" cy="338554"/>
          </a:xfrm>
          <a:prstGeom prst="rect">
            <a:avLst/>
          </a:prstGeom>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gồm</a:t>
            </a:r>
            <a:r>
              <a:rPr lang="en-US" sz="1600" dirty="0"/>
              <a:t> </a:t>
            </a:r>
            <a:r>
              <a:rPr lang="en-US" sz="1600" dirty="0" err="1"/>
              <a:t>các</a:t>
            </a:r>
            <a:r>
              <a:rPr lang="en-US" sz="1600" dirty="0"/>
              <a:t> </a:t>
            </a:r>
            <a:r>
              <a:rPr lang="en-US" sz="1600" dirty="0" err="1"/>
              <a:t>thuộc</a:t>
            </a:r>
            <a:r>
              <a:rPr lang="en-US" sz="1600" dirty="0"/>
              <a:t> </a:t>
            </a:r>
            <a:r>
              <a:rPr lang="en-US" sz="1600" dirty="0" err="1"/>
              <a:t>tính</a:t>
            </a:r>
            <a:r>
              <a:rPr lang="en-US" sz="1600" dirty="0"/>
              <a:t>:</a:t>
            </a:r>
          </a:p>
        </p:txBody>
      </p:sp>
      <p:pic>
        <p:nvPicPr>
          <p:cNvPr id="1026" name="Picture 2" descr="https://lh7-rt.googleusercontent.com/docsz/AD_4nXczwmUp1C3ucIB6DuCFh_3SNNu_F-q35AaZrbmJ-vtZvjjmN64_O2wmwoCIvIIxYyXhOWWUoLGmu9E08VADLqqhym6GPy45SalozwwCkRUwjkKc3UbSI_9tC4ifPl-YEys5O3rY?key=RqWlZieafc7YAymlDjdz4v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073" y="986107"/>
            <a:ext cx="5127635" cy="5789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1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2.1. </a:t>
            </a:r>
            <a:r>
              <a:rPr lang="en-US" sz="2800" dirty="0" err="1"/>
              <a:t>Kiến</a:t>
            </a:r>
            <a:r>
              <a:rPr lang="en-US" sz="2800" dirty="0"/>
              <a:t> </a:t>
            </a:r>
            <a:r>
              <a:rPr lang="en-US" sz="2800" dirty="0" err="1"/>
              <a:t>trúc</a:t>
            </a:r>
            <a:r>
              <a:rPr lang="en-US" sz="2800" dirty="0"/>
              <a:t> </a:t>
            </a:r>
            <a:r>
              <a:rPr lang="en-US" sz="2800" dirty="0" err="1"/>
              <a:t>tổng</a:t>
            </a:r>
            <a:r>
              <a:rPr lang="en-US" sz="2800" dirty="0"/>
              <a:t> </a:t>
            </a:r>
            <a:r>
              <a:rPr lang="en-US" sz="2800" dirty="0" err="1"/>
              <a:t>thể</a:t>
            </a:r>
            <a:endParaRPr lang="en-US" sz="2800" dirty="0"/>
          </a:p>
        </p:txBody>
      </p:sp>
      <p:sp>
        <p:nvSpPr>
          <p:cNvPr id="4" name="Rectangle 3"/>
          <p:cNvSpPr/>
          <p:nvPr/>
        </p:nvSpPr>
        <p:spPr>
          <a:xfrm>
            <a:off x="196704" y="1607411"/>
            <a:ext cx="8055429" cy="1754326"/>
          </a:xfrm>
          <a:prstGeom prst="rect">
            <a:avLst/>
          </a:prstGeom>
        </p:spPr>
        <p:txBody>
          <a:bodyPr wrap="square">
            <a:spAutoFit/>
          </a:bodyPr>
          <a:lstStyle/>
          <a:p>
            <a:r>
              <a:rPr lang="en-US" dirty="0"/>
              <a:t>	</a:t>
            </a:r>
            <a:r>
              <a:rPr lang="vi-VN" dirty="0"/>
              <a:t>Dự án này áp dụng kiến trúc Lambda, một mô hình thiết kế xử lý dữ liệu mạnh mẽ, tích hợp cả xử lý theo lô (batch processing) và xử lý thời gian thực (stream processing). Kiến trúc này phù hợp với các ứng dụng yêu cầu phân tích dữ liệu thời gian thực, đồng thời đảm bảo tính chính xác và đầy đủ trong phân tích dữ liệu lịch sử.</a:t>
            </a:r>
          </a:p>
          <a:p>
            <a:endParaRPr lang="vi-VN" dirty="0"/>
          </a:p>
        </p:txBody>
      </p:sp>
      <p:pic>
        <p:nvPicPr>
          <p:cNvPr id="3076" name="Picture 4" descr="Lambda Architecture Overview: What Are the Benefits? | Hazelcast">
            <a:extLst>
              <a:ext uri="{FF2B5EF4-FFF2-40B4-BE49-F238E27FC236}">
                <a16:creationId xmlns:a16="http://schemas.microsoft.com/office/drawing/2014/main" id="{BB2CD637-35C7-0E19-8D63-FE48DC196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10" y="3055130"/>
            <a:ext cx="7620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48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2.1. </a:t>
            </a:r>
            <a:r>
              <a:rPr lang="en-US" sz="2800" dirty="0" err="1"/>
              <a:t>Kiến</a:t>
            </a:r>
            <a:r>
              <a:rPr lang="en-US" sz="2800" dirty="0"/>
              <a:t> </a:t>
            </a:r>
            <a:r>
              <a:rPr lang="en-US" sz="2800" dirty="0" err="1"/>
              <a:t>trúc</a:t>
            </a:r>
            <a:r>
              <a:rPr lang="en-US" sz="2800" dirty="0"/>
              <a:t> </a:t>
            </a:r>
            <a:r>
              <a:rPr lang="en-US" sz="2800" dirty="0" err="1"/>
              <a:t>tổng</a:t>
            </a:r>
            <a:r>
              <a:rPr lang="en-US" sz="2800" dirty="0"/>
              <a:t> </a:t>
            </a:r>
            <a:r>
              <a:rPr lang="en-US" sz="2800" dirty="0" err="1"/>
              <a:t>thể</a:t>
            </a:r>
            <a:endParaRPr lang="en-US" sz="2800" dirty="0"/>
          </a:p>
        </p:txBody>
      </p:sp>
      <p:sp>
        <p:nvSpPr>
          <p:cNvPr id="7" name="Rectangle 6"/>
          <p:cNvSpPr/>
          <p:nvPr/>
        </p:nvSpPr>
        <p:spPr>
          <a:xfrm>
            <a:off x="-304800" y="1507941"/>
            <a:ext cx="9553357" cy="2185214"/>
          </a:xfrm>
          <a:prstGeom prst="rect">
            <a:avLst/>
          </a:prstGeom>
        </p:spPr>
        <p:txBody>
          <a:bodyPr wrap="square">
            <a:spAutoFit/>
          </a:bodyPr>
          <a:lstStyle/>
          <a:p>
            <a:pPr marL="457200"/>
            <a:r>
              <a:rPr lang="en-US" dirty="0">
                <a:solidFill>
                  <a:srgbClr val="000000"/>
                </a:solidFill>
              </a:rPr>
              <a:t>	</a:t>
            </a:r>
            <a:r>
              <a:rPr lang="vi-VN" dirty="0">
                <a:solidFill>
                  <a:srgbClr val="000000"/>
                </a:solidFill>
              </a:rPr>
              <a:t>Ưu điểm của kiến trúc lambda trong dự án này:</a:t>
            </a:r>
            <a:endParaRPr lang="vi-VN" dirty="0"/>
          </a:p>
          <a:p>
            <a:pPr marL="457200" fontAlgn="base">
              <a:spcBef>
                <a:spcPts val="1200"/>
              </a:spcBef>
              <a:buFont typeface="Arial" panose="020B0604020202020204" pitchFamily="34" charset="0"/>
              <a:buChar char="•"/>
            </a:pPr>
            <a:r>
              <a:rPr lang="vi-VN" dirty="0">
                <a:solidFill>
                  <a:srgbClr val="000000"/>
                </a:solidFill>
              </a:rPr>
              <a:t>Khả năng mở rộng (Scalability): Xử lý hiệu quả bộ dữ liệu chuyến bay khổng lồ (~9GB) và sẵn sàng mở rộng cho cả dữ liệu thời gian thực và lịch sử.</a:t>
            </a:r>
          </a:p>
          <a:p>
            <a:pPr marL="457200" fontAlgn="base">
              <a:buFont typeface="Arial" panose="020B0604020202020204" pitchFamily="34" charset="0"/>
              <a:buChar char="•"/>
            </a:pPr>
            <a:r>
              <a:rPr lang="vi-VN" dirty="0">
                <a:solidFill>
                  <a:srgbClr val="000000"/>
                </a:solidFill>
              </a:rPr>
              <a:t>Khả năng chịu lỗi (Fault Tolerance): Đảm bảo tính dự phòng thông qua các tầng xử lý độc lập, giúp hệ thống hoạt động ổn định trước các lỗi tiềm ẩn.</a:t>
            </a:r>
          </a:p>
          <a:p>
            <a:pPr marL="457200" fontAlgn="base">
              <a:spcAft>
                <a:spcPts val="1200"/>
              </a:spcAft>
              <a:buFont typeface="Arial" panose="020B0604020202020204" pitchFamily="34" charset="0"/>
              <a:buChar char="•"/>
            </a:pPr>
            <a:r>
              <a:rPr lang="vi-VN" dirty="0">
                <a:solidFill>
                  <a:srgbClr val="000000"/>
                </a:solidFill>
              </a:rPr>
              <a:t>Độ trễ thấp và chính xác cao (Low Latency and Accuracy): Cân bằng giữa việc cung cấp thông tin thời gian thực và đảm bảo phân tích dữ liệu lịch sử chính xác.</a:t>
            </a:r>
          </a:p>
        </p:txBody>
      </p:sp>
      <p:sp>
        <p:nvSpPr>
          <p:cNvPr id="8" name="Rectangle 7"/>
          <p:cNvSpPr/>
          <p:nvPr/>
        </p:nvSpPr>
        <p:spPr>
          <a:xfrm>
            <a:off x="196704" y="3744256"/>
            <a:ext cx="8694747" cy="646331"/>
          </a:xfrm>
          <a:prstGeom prst="rect">
            <a:avLst/>
          </a:prstGeom>
        </p:spPr>
        <p:txBody>
          <a:bodyPr wrap="square">
            <a:spAutoFit/>
          </a:bodyPr>
          <a:lstStyle/>
          <a:p>
            <a:r>
              <a:rPr lang="en-US" dirty="0"/>
              <a:t>=&gt; </a:t>
            </a:r>
            <a:r>
              <a:rPr lang="en-US" dirty="0" err="1"/>
              <a:t>Sự</a:t>
            </a:r>
            <a:r>
              <a:rPr lang="en-US" dirty="0"/>
              <a:t> </a:t>
            </a:r>
            <a:r>
              <a:rPr lang="en-US" dirty="0" err="1"/>
              <a:t>kết</a:t>
            </a:r>
            <a:r>
              <a:rPr lang="en-US" dirty="0"/>
              <a:t> </a:t>
            </a:r>
            <a:r>
              <a:rPr lang="en-US" dirty="0" err="1"/>
              <a:t>hợp</a:t>
            </a:r>
            <a:r>
              <a:rPr lang="en-US" dirty="0"/>
              <a:t> </a:t>
            </a:r>
            <a:r>
              <a:rPr lang="en-US" dirty="0" err="1"/>
              <a:t>của</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tạo</a:t>
            </a:r>
            <a:r>
              <a:rPr lang="en-US" dirty="0"/>
              <a:t> </a:t>
            </a:r>
            <a:r>
              <a:rPr lang="en-US" dirty="0" err="1"/>
              <a:t>nên</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toàn</a:t>
            </a:r>
            <a:r>
              <a:rPr lang="en-US" dirty="0"/>
              <a:t> </a:t>
            </a:r>
            <a:r>
              <a:rPr lang="en-US" dirty="0" err="1"/>
              <a:t>diện</a:t>
            </a:r>
            <a:r>
              <a:rPr lang="en-US" dirty="0"/>
              <a:t>, </a:t>
            </a:r>
            <a:r>
              <a:rPr lang="en-US" dirty="0" err="1"/>
              <a:t>vừa</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dự</a:t>
            </a:r>
            <a:r>
              <a:rPr lang="en-US" dirty="0"/>
              <a:t> </a:t>
            </a:r>
            <a:r>
              <a:rPr lang="en-US" dirty="0" err="1"/>
              <a:t>đoán</a:t>
            </a:r>
            <a:r>
              <a:rPr lang="en-US" dirty="0"/>
              <a:t> </a:t>
            </a:r>
            <a:r>
              <a:rPr lang="en-US" dirty="0" err="1"/>
              <a:t>chính</a:t>
            </a:r>
            <a:r>
              <a:rPr lang="en-US" dirty="0"/>
              <a:t> </a:t>
            </a:r>
            <a:r>
              <a:rPr lang="en-US" dirty="0" err="1"/>
              <a:t>xác</a:t>
            </a:r>
            <a:r>
              <a:rPr lang="en-US" dirty="0"/>
              <a:t> </a:t>
            </a:r>
            <a:r>
              <a:rPr lang="en-US" dirty="0" err="1"/>
              <a:t>vừa</a:t>
            </a:r>
            <a:r>
              <a:rPr lang="en-US" dirty="0"/>
              <a:t> </a:t>
            </a:r>
            <a:r>
              <a:rPr lang="en-US" dirty="0" err="1"/>
              <a:t>cung</a:t>
            </a:r>
            <a:r>
              <a:rPr lang="en-US" dirty="0"/>
              <a:t> </a:t>
            </a:r>
            <a:r>
              <a:rPr lang="en-US" dirty="0" err="1"/>
              <a:t>cấp</a:t>
            </a:r>
            <a:r>
              <a:rPr lang="en-US" dirty="0"/>
              <a:t> </a:t>
            </a:r>
            <a:r>
              <a:rPr lang="en-US" dirty="0" err="1"/>
              <a:t>thông</a:t>
            </a:r>
            <a:r>
              <a:rPr lang="en-US" dirty="0"/>
              <a:t> tin chi </a:t>
            </a:r>
            <a:r>
              <a:rPr lang="en-US" dirty="0" err="1"/>
              <a:t>tiết</a:t>
            </a:r>
            <a:r>
              <a:rPr lang="en-US" dirty="0"/>
              <a:t> </a:t>
            </a:r>
            <a:r>
              <a:rPr lang="en-US" dirty="0" err="1"/>
              <a:t>kịp</a:t>
            </a:r>
            <a:r>
              <a:rPr lang="en-US" dirty="0"/>
              <a:t> </a:t>
            </a:r>
            <a:r>
              <a:rPr lang="en-US" dirty="0" err="1"/>
              <a:t>thời</a:t>
            </a:r>
            <a:r>
              <a:rPr lang="en-US" dirty="0"/>
              <a:t> </a:t>
            </a:r>
            <a:r>
              <a:rPr lang="en-US" dirty="0" err="1"/>
              <a:t>cho</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quan</a:t>
            </a:r>
            <a:r>
              <a:rPr lang="en-US" dirty="0"/>
              <a:t> </a:t>
            </a:r>
            <a:r>
              <a:rPr lang="en-US" dirty="0" err="1"/>
              <a:t>trọng</a:t>
            </a:r>
            <a:r>
              <a:rPr lang="en-US" dirty="0"/>
              <a:t>.</a:t>
            </a:r>
          </a:p>
        </p:txBody>
      </p:sp>
    </p:spTree>
    <p:extLst>
      <p:ext uri="{BB962C8B-B14F-4D97-AF65-F5344CB8AC3E}">
        <p14:creationId xmlns:p14="http://schemas.microsoft.com/office/powerpoint/2010/main" val="361973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sz="3200" dirty="0"/>
              <a:t>2. </a:t>
            </a:r>
            <a:r>
              <a:rPr lang="en-US" sz="3200" dirty="0" err="1"/>
              <a:t>Kiến</a:t>
            </a:r>
            <a:r>
              <a:rPr lang="en-US" sz="3200" dirty="0"/>
              <a:t> </a:t>
            </a:r>
            <a:r>
              <a:rPr lang="en-US" sz="3200" dirty="0" err="1"/>
              <a:t>trúc</a:t>
            </a:r>
            <a:r>
              <a:rPr lang="en-US" sz="3200" dirty="0"/>
              <a:t> </a:t>
            </a:r>
            <a:r>
              <a:rPr lang="en-US" sz="3200" dirty="0" err="1"/>
              <a:t>và</a:t>
            </a:r>
            <a:r>
              <a:rPr lang="en-US" sz="3200" dirty="0"/>
              <a:t> </a:t>
            </a:r>
            <a:r>
              <a:rPr lang="en-US" sz="3200" dirty="0" err="1"/>
              <a:t>thiết</a:t>
            </a:r>
            <a:r>
              <a:rPr lang="en-US" sz="3200" dirty="0"/>
              <a:t> </a:t>
            </a:r>
            <a:r>
              <a:rPr lang="en-US" sz="3200" dirty="0" err="1"/>
              <a:t>kế</a:t>
            </a:r>
            <a:endParaRPr lang="en-US" sz="3200" dirty="0"/>
          </a:p>
        </p:txBody>
      </p:sp>
      <p:sp>
        <p:nvSpPr>
          <p:cNvPr id="5" name="TextBox 4"/>
          <p:cNvSpPr txBox="1"/>
          <p:nvPr/>
        </p:nvSpPr>
        <p:spPr>
          <a:xfrm>
            <a:off x="196704" y="988396"/>
            <a:ext cx="4929106" cy="523220"/>
          </a:xfrm>
          <a:prstGeom prst="rect">
            <a:avLst/>
          </a:prstGeom>
          <a:noFill/>
        </p:spPr>
        <p:txBody>
          <a:bodyPr wrap="square" rtlCol="0">
            <a:spAutoFit/>
          </a:bodyPr>
          <a:lstStyle/>
          <a:p>
            <a:r>
              <a:rPr lang="en-US" sz="2800" dirty="0"/>
              <a:t>2.2. </a:t>
            </a:r>
            <a:r>
              <a:rPr lang="en-US" sz="2800" dirty="0" err="1"/>
              <a:t>Phần</a:t>
            </a:r>
            <a:r>
              <a:rPr lang="en-US" sz="2800" dirty="0"/>
              <a:t> Batch Layer </a:t>
            </a:r>
          </a:p>
        </p:txBody>
      </p:sp>
      <p:sp>
        <p:nvSpPr>
          <p:cNvPr id="4" name="Rectangle 3"/>
          <p:cNvSpPr/>
          <p:nvPr/>
        </p:nvSpPr>
        <p:spPr>
          <a:xfrm>
            <a:off x="353568" y="1656151"/>
            <a:ext cx="8302752" cy="3693319"/>
          </a:xfrm>
          <a:prstGeom prst="rect">
            <a:avLst/>
          </a:prstGeom>
        </p:spPr>
        <p:txBody>
          <a:bodyPr wrap="square">
            <a:spAutoFit/>
          </a:bodyPr>
          <a:lstStyle/>
          <a:p>
            <a:r>
              <a:rPr lang="en-US" dirty="0"/>
              <a:t>	</a:t>
            </a:r>
            <a:r>
              <a:rPr lang="vi-VN" dirty="0"/>
              <a:t>Dữ liệu thô được làm sạch và lưu trữ trong HDFS để sẵn sàng cho phân tích.</a:t>
            </a:r>
          </a:p>
          <a:p>
            <a:br>
              <a:rPr lang="vi-VN" dirty="0"/>
            </a:br>
            <a:r>
              <a:rPr lang="en-US" dirty="0"/>
              <a:t>	</a:t>
            </a:r>
            <a:r>
              <a:rPr lang="vi-VN" dirty="0"/>
              <a:t>Sử dụng Apache Spark để xử lý dữ liệu phân tán, đảm bảo khả năng mở rộng khi xử lý tập dữ liệu khổng lồ. </a:t>
            </a:r>
          </a:p>
          <a:p>
            <a:br>
              <a:rPr lang="vi-VN" dirty="0"/>
            </a:br>
            <a:r>
              <a:rPr lang="en-US" dirty="0"/>
              <a:t>	</a:t>
            </a:r>
            <a:r>
              <a:rPr lang="vi-VN" dirty="0"/>
              <a:t>Thực hiện các mô hình dự đoán, như dự đoán chậm trễ và hủy chuyến bay, thông qua thư viện Spark MLlib. </a:t>
            </a:r>
          </a:p>
          <a:p>
            <a:br>
              <a:rPr lang="vi-VN" dirty="0"/>
            </a:br>
            <a:r>
              <a:rPr lang="en-US" dirty="0"/>
              <a:t>	</a:t>
            </a:r>
            <a:r>
              <a:rPr lang="vi-VN" dirty="0"/>
              <a:t>Kết quả phân tích được lưu trong Cassandra cluster để phục vụ truy vấn và phân tích sau này.</a:t>
            </a:r>
          </a:p>
          <a:p>
            <a:br>
              <a:rPr lang="vi-VN" dirty="0"/>
            </a:br>
            <a:endParaRPr lang="vi-VN" dirty="0">
              <a:solidFill>
                <a:srgbClr val="000000"/>
              </a:solidFill>
            </a:endParaRPr>
          </a:p>
        </p:txBody>
      </p:sp>
    </p:spTree>
    <p:extLst>
      <p:ext uri="{BB962C8B-B14F-4D97-AF65-F5344CB8AC3E}">
        <p14:creationId xmlns:p14="http://schemas.microsoft.com/office/powerpoint/2010/main" val="17679668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TotalTime>
  <Words>3202</Words>
  <Application>Microsoft Office PowerPoint</Application>
  <PresentationFormat>On-screen Show (4:3)</PresentationFormat>
  <Paragraphs>267</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Lato</vt:lpstr>
      <vt:lpstr>Office Theme</vt:lpstr>
      <vt:lpstr>PowerPoint Presentation</vt:lpstr>
      <vt:lpstr>PowerPoint Presentation</vt:lpstr>
      <vt:lpstr>1. Đặt vấn đề</vt:lpstr>
      <vt:lpstr>1. Đặt vấn đề</vt:lpstr>
      <vt:lpstr>1. Đặt vấn đề</vt:lpstr>
      <vt:lpstr>1. Đặt vấn đề</vt:lpstr>
      <vt:lpstr>2. Kiến trúc và thiết kế</vt:lpstr>
      <vt:lpstr>2. Kiến trúc và thiết kế</vt:lpstr>
      <vt:lpstr>2. Kiến trúc và thiết kế</vt:lpstr>
      <vt:lpstr>2. Kiến trúc và thiết kế</vt:lpstr>
      <vt:lpstr>2. Kiến trúc và thiết kế</vt:lpstr>
      <vt:lpstr>2. Kiến trúc và thiết kế</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3. Chi tiết bài toán</vt:lpstr>
      <vt:lpstr>4. Kinh nghiệm</vt:lpstr>
      <vt:lpstr>4. Kinh nghiệm</vt:lpstr>
      <vt:lpstr>4. Kinh nghiệm</vt:lpstr>
      <vt:lpstr>4. Kinh nghiệm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Xuan Thuan 20210824</cp:lastModifiedBy>
  <cp:revision>41</cp:revision>
  <dcterms:created xsi:type="dcterms:W3CDTF">2021-05-28T04:32:29Z</dcterms:created>
  <dcterms:modified xsi:type="dcterms:W3CDTF">2024-12-24T13:14:25Z</dcterms:modified>
</cp:coreProperties>
</file>